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306" r:id="rId3"/>
    <p:sldId id="305" r:id="rId4"/>
    <p:sldId id="323" r:id="rId5"/>
    <p:sldId id="310" r:id="rId6"/>
    <p:sldId id="308" r:id="rId7"/>
    <p:sldId id="309" r:id="rId8"/>
    <p:sldId id="313" r:id="rId9"/>
    <p:sldId id="311" r:id="rId10"/>
    <p:sldId id="316" r:id="rId11"/>
    <p:sldId id="312" r:id="rId12"/>
    <p:sldId id="314" r:id="rId13"/>
    <p:sldId id="320" r:id="rId14"/>
    <p:sldId id="315" r:id="rId15"/>
    <p:sldId id="324" r:id="rId16"/>
    <p:sldId id="317" r:id="rId17"/>
    <p:sldId id="256" r:id="rId18"/>
    <p:sldId id="321" r:id="rId19"/>
    <p:sldId id="322" r:id="rId20"/>
    <p:sldId id="318" r:id="rId21"/>
    <p:sldId id="30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88" userDrawn="1">
          <p15:clr>
            <a:srgbClr val="A4A3A4"/>
          </p15:clr>
        </p15:guide>
        <p15:guide id="4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0DB"/>
    <a:srgbClr val="E9F5FC"/>
    <a:srgbClr val="BDE5FF"/>
    <a:srgbClr val="F5F5F7"/>
    <a:srgbClr val="E30000"/>
    <a:srgbClr val="E0EFFE"/>
    <a:srgbClr val="353DDA"/>
    <a:srgbClr val="4441D4"/>
    <a:srgbClr val="707CE3"/>
    <a:srgbClr val="3A3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68" autoAdjust="0"/>
    <p:restoredTop sz="94708"/>
  </p:normalViewPr>
  <p:slideViewPr>
    <p:cSldViewPr snapToGrid="0" showGuides="1">
      <p:cViewPr varScale="1">
        <p:scale>
          <a:sx n="103" d="100"/>
          <a:sy n="103" d="100"/>
        </p:scale>
        <p:origin x="72" y="162"/>
      </p:cViewPr>
      <p:guideLst>
        <p:guide orient="horz" pos="2183"/>
        <p:guide pos="3840"/>
        <p:guide pos="688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2A46-F0EE-7540-BC9D-C396E2D942D7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1805A-9040-BC4E-BD45-72E17E3E3B1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11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이를 통해 매물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2379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565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이를 통해 매물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7603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프로젝트의 범위에서 언제 기준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몇 개의 데이터 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260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수치형인</a:t>
            </a:r>
            <a:r>
              <a:rPr kumimoji="1" lang="ko-KR" altLang="en-US" dirty="0"/>
              <a:t> 데이터에도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270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어떤 임차인 선호인지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가구 유무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7551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3784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799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3844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이상치의 값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1805A-9040-BC4E-BD45-72E17E3E3B1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5207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810FF-3CAA-50C8-97EE-D862E6ED3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A2F179-3456-6D16-75B1-652FDA437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433B3-871B-80D0-5D66-5BC3C9EF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27E270-6D1C-D71B-C85E-625C33D9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A6EAB-469D-691F-BF53-9388BFDE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601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10F7C-4BD8-158C-A6CD-BB1E4AFE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8BDCE2-C943-5A8E-06F5-DBDB868C1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BB74D-4568-8601-0C94-19F0BD49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6B9A4-BF26-ECB7-4DFD-2DC23B44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B46B8-3F7D-4A10-44A2-02E2A127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305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9B0C9D-D30F-0DF0-C1E0-0CF9E3302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E97F2C-4B26-4BE6-9649-ED4E11BDC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EDB2C-1025-C5C1-E514-0C156FAD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91D36-533F-4D8F-9CC5-1018BCE7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241DD-2872-1BF9-5844-B758A8B7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272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09103-8F5B-B766-1B67-301ED650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5262B-2881-E758-82C6-4FC40CB6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3D8B05-1A1B-37C4-3940-BCA840C2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51421-043F-CECB-3E2F-EC56CC5A2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91B1D3-10F1-04F8-5915-356086F9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38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099C-3648-CED0-08F0-04115ACD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5A1B4A-E1B0-F6B0-C06E-A1F17C0A2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C2A5E-EDC1-F0B9-B599-69906E6D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B58D6-71A8-5000-F700-A48B4589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69014-2368-1BDD-492B-39958CD5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963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6E36A-B09D-92FA-7ECF-FCFEDD45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DE92E-700A-0C9D-01AF-A63D35F6B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49FA36-F0DA-1FDF-3CFB-B72BFB733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B64666-4E28-C8A4-D54C-C485B89C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BFA8C1-945D-D14C-7824-70D49CDA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8CBDFB-3BC7-E9F9-FB84-F63DA89E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045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189CF-0633-C072-E3E9-CABB3C0E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92D08-2521-6296-B76A-9CABC90EF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076DF7-4F19-E214-17F9-F2131FB1A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CA931A-B767-156D-7ACA-69A9883EB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DA0CA5-F7E0-24EC-144D-ECA6EA73C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2E6E2D-CEE0-BA22-C0D1-1463CF81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08491A-3FC0-8B32-2E8B-9486841B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B5AB14-9758-BDD3-2B94-0502BA1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717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EA267-B5B8-6E05-41BA-FA4C6123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96A764-D887-A089-34FA-D204B326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027008-5BEC-10D7-6AC3-10EB2AF62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DE92EB-0681-87CD-8F6E-1BFB76E9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021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207168-647D-5182-DC0D-799E0BED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324BF4-B970-A220-0515-5CE4DA63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8A9240-FC5B-67FB-145F-FBA918B8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311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48805-273C-D064-7BFC-71A3EB4D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BC10A1-D280-440C-95DC-B9058A582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54D2A-3719-FF17-CC81-B3897BB46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F0805B-BF16-F51F-EB2B-CD7050DE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172C0F-A8EF-A19E-A59D-99B53C18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EA1E26-5017-C92B-291C-1185C66C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52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AA160-948D-8CDB-4410-865857C2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17B237-F04A-7A5F-862D-96F698868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86AD2-F5A5-ABFF-4D25-7D443AB91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C05DD-F30F-14B2-3047-E0ABE84A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09AD56-5BDB-5370-F05F-063451E35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8305CC-1B0D-A33E-E28B-9ADF2EF3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203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7BAB05-4E7B-8806-A115-546E1435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374495-5668-9CF4-5E9D-ECF06B97C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959EE-8F43-2FEC-464E-FABAD97B0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45417-6547-A54D-812D-1D757FAEB4B5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D3EA9-D91B-ECAB-96E3-7B39EB31C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D1C516-7A10-09EB-AD60-1660A6786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11A9A-7C73-4F41-84F0-51522AB11C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73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magicbricks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A35C7C-8F82-E0E8-3BFD-D8CE323FD3B0}"/>
              </a:ext>
            </a:extLst>
          </p:cNvPr>
          <p:cNvSpPr txBox="1"/>
          <p:nvPr/>
        </p:nvSpPr>
        <p:spPr>
          <a:xfrm>
            <a:off x="593024" y="1016090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2B40DB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Project 3. EDA</a:t>
            </a:r>
            <a:endParaRPr kumimoji="1" lang="ko-KR" altLang="en-US" sz="3600" b="1" dirty="0">
              <a:solidFill>
                <a:srgbClr val="2B40DB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0CC546-39E6-F830-D3B9-209EBAD22250}"/>
              </a:ext>
            </a:extLst>
          </p:cNvPr>
          <p:cNvSpPr txBox="1"/>
          <p:nvPr/>
        </p:nvSpPr>
        <p:spPr>
          <a:xfrm>
            <a:off x="699388" y="5762237"/>
            <a:ext cx="497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2C41DA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2023.12.6</a:t>
            </a:r>
            <a:r>
              <a:rPr kumimoji="1" lang="ko-KR" altLang="en-US" sz="1200" dirty="0">
                <a:solidFill>
                  <a:srgbClr val="2C41DA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200" dirty="0">
                <a:solidFill>
                  <a:srgbClr val="2C41DA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</a:t>
            </a:r>
            <a:r>
              <a:rPr kumimoji="1" lang="ko-KR" altLang="en-US" sz="1200" dirty="0">
                <a:solidFill>
                  <a:srgbClr val="2C41DA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데이터 애널리스트 </a:t>
            </a:r>
            <a:r>
              <a:rPr kumimoji="1" lang="en-US" altLang="ko-KR" sz="1200" dirty="0">
                <a:solidFill>
                  <a:srgbClr val="2C41DA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</a:t>
            </a:r>
            <a:r>
              <a:rPr kumimoji="1" lang="ko-KR" altLang="en-US" sz="1200" dirty="0">
                <a:solidFill>
                  <a:srgbClr val="2C41DA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 정혜영</a:t>
            </a:r>
          </a:p>
        </p:txBody>
      </p:sp>
      <p:cxnSp>
        <p:nvCxnSpPr>
          <p:cNvPr id="3" name="도형 84">
            <a:extLst>
              <a:ext uri="{FF2B5EF4-FFF2-40B4-BE49-F238E27FC236}">
                <a16:creationId xmlns:a16="http://schemas.microsoft.com/office/drawing/2014/main" id="{B7939340-71EF-09F6-C43B-304E3D7F0ECF}"/>
              </a:ext>
            </a:extLst>
          </p:cNvPr>
          <p:cNvCxnSpPr/>
          <p:nvPr/>
        </p:nvCxnSpPr>
        <p:spPr>
          <a:xfrm>
            <a:off x="285750" y="361871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도형 84">
            <a:extLst>
              <a:ext uri="{FF2B5EF4-FFF2-40B4-BE49-F238E27FC236}">
                <a16:creationId xmlns:a16="http://schemas.microsoft.com/office/drawing/2014/main" id="{17A085D9-721E-BA07-4C93-26A8348CC360}"/>
              </a:ext>
            </a:extLst>
          </p:cNvPr>
          <p:cNvCxnSpPr/>
          <p:nvPr/>
        </p:nvCxnSpPr>
        <p:spPr>
          <a:xfrm>
            <a:off x="285750" y="647846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90A762-2356-390A-7AE3-CF5CC78AE405}"/>
              </a:ext>
            </a:extLst>
          </p:cNvPr>
          <p:cNvSpPr txBox="1"/>
          <p:nvPr/>
        </p:nvSpPr>
        <p:spPr>
          <a:xfrm>
            <a:off x="587468" y="1786141"/>
            <a:ext cx="622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0F0B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캐글</a:t>
            </a:r>
            <a:r>
              <a:rPr kumimoji="1" lang="ko-KR" altLang="en-US" dirty="0">
                <a:solidFill>
                  <a:srgbClr val="0F0B5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사이트에 있는 데이터 셋을 이용한 시각화 프로젝트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8CB12D-544B-3C55-50F9-C283D04A28E6}"/>
              </a:ext>
            </a:extLst>
          </p:cNvPr>
          <p:cNvSpPr txBox="1"/>
          <p:nvPr/>
        </p:nvSpPr>
        <p:spPr>
          <a:xfrm>
            <a:off x="587468" y="2159907"/>
            <a:ext cx="622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000" b="1" dirty="0">
                <a:solidFill>
                  <a:srgbClr val="0F0B5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House Rent Prediction Dataset</a:t>
            </a:r>
          </a:p>
          <a:p>
            <a:endParaRPr kumimoji="1" lang="ko-KR" altLang="en-US" sz="2000" b="1" dirty="0">
              <a:solidFill>
                <a:srgbClr val="0F0B5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625C4E-F9B0-843E-C01F-D7A368ADE759}"/>
              </a:ext>
            </a:extLst>
          </p:cNvPr>
          <p:cNvGrpSpPr/>
          <p:nvPr/>
        </p:nvGrpSpPr>
        <p:grpSpPr>
          <a:xfrm>
            <a:off x="7237908" y="2450959"/>
            <a:ext cx="3992880" cy="3045707"/>
            <a:chOff x="4677588" y="2939168"/>
            <a:chExt cx="3992880" cy="304570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AC77421-1DBD-F843-4BBE-461AAC93B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3" t="23442" r="46485" b="3389"/>
            <a:stretch/>
          </p:blipFill>
          <p:spPr>
            <a:xfrm>
              <a:off x="4677588" y="2939168"/>
              <a:ext cx="3992880" cy="304570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032D24A-CA71-C287-7BA8-89FE13B9681F}"/>
                </a:ext>
              </a:extLst>
            </p:cNvPr>
            <p:cNvSpPr/>
            <p:nvPr/>
          </p:nvSpPr>
          <p:spPr>
            <a:xfrm>
              <a:off x="4983480" y="3257585"/>
              <a:ext cx="2636520" cy="1428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D5C71FB-DA28-19D2-B5CB-A390385F947A}"/>
              </a:ext>
            </a:extLst>
          </p:cNvPr>
          <p:cNvGrpSpPr/>
          <p:nvPr/>
        </p:nvGrpSpPr>
        <p:grpSpPr>
          <a:xfrm>
            <a:off x="7839342" y="3192095"/>
            <a:ext cx="2790012" cy="1655200"/>
            <a:chOff x="7049229" y="2748377"/>
            <a:chExt cx="4121543" cy="2445143"/>
          </a:xfrm>
        </p:grpSpPr>
        <p:pic>
          <p:nvPicPr>
            <p:cNvPr id="28" name="그림 27" descr="스크린샷, 그래픽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84A42E07-E225-9D49-702E-6E0DF50A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49229" y="2748377"/>
              <a:ext cx="2445143" cy="2445143"/>
            </a:xfrm>
            <a:prstGeom prst="rect">
              <a:avLst/>
            </a:prstGeom>
          </p:spPr>
        </p:pic>
        <p:pic>
          <p:nvPicPr>
            <p:cNvPr id="29" name="그림 28" descr="스크린샷, 그래픽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BAA497D2-4751-2980-C1DE-A5D819446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8725629" y="2748377"/>
              <a:ext cx="2445143" cy="2445143"/>
            </a:xfrm>
            <a:prstGeom prst="rect">
              <a:avLst/>
            </a:prstGeom>
            <a:effectLst>
              <a:outerShdw dist="50800" sx="1000" sy="1000" algn="ctr" rotWithShape="0">
                <a:srgbClr val="000000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2635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352225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995547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탐색적 데이터 분석과 시각화 결과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863820"/>
            <a:ext cx="497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임대매물 층의 개수</a:t>
            </a:r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Bar Graph</a:t>
            </a:r>
            <a:endParaRPr kumimoji="1" lang="ko-KR" altLang="en-US" sz="2000" dirty="0">
              <a:solidFill>
                <a:srgbClr val="2B40DB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3E575-8FCA-A4C5-8895-12F5864CA8ED}"/>
              </a:ext>
            </a:extLst>
          </p:cNvPr>
          <p:cNvSpPr txBox="1"/>
          <p:nvPr/>
        </p:nvSpPr>
        <p:spPr>
          <a:xfrm>
            <a:off x="8225147" y="2363511"/>
            <a:ext cx="3314582" cy="415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Rent Floor: 1&gt; 0(Ground)&gt;2F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Total Floor: 4&gt;3&gt;2F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RentFloor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max: 76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TotalFloor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max: 89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매물 층수의 범위는 크나 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대부분 저층 분포</a:t>
            </a:r>
            <a:endParaRPr lang="en-US" altLang="ko-KR" sz="16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82A326-1CF8-A4D7-A0F1-BC944869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19" y="1686573"/>
            <a:ext cx="6635576" cy="44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0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6C1D1F-E1C0-CE8C-7808-99427687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023" y="2248577"/>
            <a:ext cx="4131394" cy="3069533"/>
          </a:xfrm>
          <a:prstGeom prst="rect">
            <a:avLst/>
          </a:prstGeom>
        </p:spPr>
      </p:pic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352225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03085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House Rent Prediction Dataset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863820"/>
            <a:ext cx="497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3. 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탐색적 데이터 분석과 시각화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D25B5-8DD6-C521-E9A4-1C524ACC986A}"/>
              </a:ext>
            </a:extLst>
          </p:cNvPr>
          <p:cNvSpPr txBox="1"/>
          <p:nvPr/>
        </p:nvSpPr>
        <p:spPr>
          <a:xfrm>
            <a:off x="992505" y="1733763"/>
            <a:ext cx="6095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임대료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Rent)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데이터 분포 알아보기  </a:t>
            </a:r>
            <a:r>
              <a:rPr lang="en-US" altLang="ko-KR" sz="16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1.'</a:t>
            </a:r>
            <a:r>
              <a:rPr lang="ko-KR" altLang="en-US" sz="16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히스토그램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endParaRPr lang="ko-KR" altLang="en-US" sz="16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1C7922-62F1-0EDF-0FF2-C57368AD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96" y="2229915"/>
            <a:ext cx="4121217" cy="3100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1AC09-7F8A-19A0-D962-6601391C91B0}"/>
              </a:ext>
            </a:extLst>
          </p:cNvPr>
          <p:cNvSpPr txBox="1"/>
          <p:nvPr/>
        </p:nvSpPr>
        <p:spPr>
          <a:xfrm>
            <a:off x="6836494" y="1733763"/>
            <a:ext cx="6095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2.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임대료의</a:t>
            </a:r>
            <a:r>
              <a:rPr lang="en-US" altLang="ko-KR" sz="16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＇</a:t>
            </a:r>
            <a:r>
              <a:rPr lang="ko-KR" altLang="en-US" sz="16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박스 플롯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endParaRPr lang="ko-KR" altLang="en-US" sz="16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3CAD6A-D21A-5F0C-02C1-58F3C7EFE419}"/>
              </a:ext>
            </a:extLst>
          </p:cNvPr>
          <p:cNvSpPr/>
          <p:nvPr/>
        </p:nvSpPr>
        <p:spPr>
          <a:xfrm>
            <a:off x="8913713" y="2392214"/>
            <a:ext cx="262371" cy="303709"/>
          </a:xfrm>
          <a:prstGeom prst="rect">
            <a:avLst/>
          </a:prstGeom>
          <a:solidFill>
            <a:srgbClr val="E3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3E575-8FCA-A4C5-8895-12F5864CA8ED}"/>
              </a:ext>
            </a:extLst>
          </p:cNvPr>
          <p:cNvSpPr txBox="1"/>
          <p:nvPr/>
        </p:nvSpPr>
        <p:spPr>
          <a:xfrm>
            <a:off x="7041164" y="5808644"/>
            <a:ext cx="4102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극심한 이상치 </a:t>
            </a:r>
            <a:r>
              <a:rPr lang="en-US" altLang="ko-KR" sz="1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1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</a:t>
            </a:r>
            <a:endParaRPr lang="en-US" altLang="ko-KR" sz="14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평균과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배정도 차이남으로 대체하기 어렵다고 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판단하여 해당 이상치 제거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4A06D-7570-D278-425A-5529FD5ACB10}"/>
              </a:ext>
            </a:extLst>
          </p:cNvPr>
          <p:cNvSpPr txBox="1"/>
          <p:nvPr/>
        </p:nvSpPr>
        <p:spPr>
          <a:xfrm>
            <a:off x="2620201" y="5532000"/>
            <a:ext cx="2004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한쪽으로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쏠려있는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모습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F09D6-D46B-6716-8ABD-988BF8763588}"/>
              </a:ext>
            </a:extLst>
          </p:cNvPr>
          <p:cNvSpPr txBox="1"/>
          <p:nvPr/>
        </p:nvSpPr>
        <p:spPr>
          <a:xfrm>
            <a:off x="287020" y="5856252"/>
            <a:ext cx="6464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 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분포의 치우침이 심함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723C2-0E83-C92B-DA13-7D10BB04DEFC}"/>
              </a:ext>
            </a:extLst>
          </p:cNvPr>
          <p:cNvSpPr txBox="1"/>
          <p:nvPr/>
        </p:nvSpPr>
        <p:spPr>
          <a:xfrm>
            <a:off x="6931174" y="5532000"/>
            <a:ext cx="4322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Rent 3.5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값 다른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결측치와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 이상 차이가 보인다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endParaRPr lang="ko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29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352225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92980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탐색적 데이터 분석과 시각화 결과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863820"/>
            <a:ext cx="6029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연속형 변수 </a:t>
            </a:r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&gt;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로그 스케일링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3E575-8FCA-A4C5-8895-12F5864CA8ED}"/>
              </a:ext>
            </a:extLst>
          </p:cNvPr>
          <p:cNvSpPr txBox="1"/>
          <p:nvPr/>
        </p:nvSpPr>
        <p:spPr>
          <a:xfrm>
            <a:off x="6926403" y="6044665"/>
            <a:ext cx="415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 스케일링 후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단위의 차이를 줄여 </a:t>
            </a:r>
            <a:r>
              <a:rPr lang="ko-KR" altLang="en-US" sz="12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정규분포 모양</a:t>
            </a:r>
            <a:r>
              <a:rPr lang="en-US" altLang="ko-KR" sz="12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2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종형</a:t>
            </a:r>
            <a:r>
              <a:rPr lang="en-US" altLang="ko-KR" sz="12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가깝게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4A06D-7570-D278-425A-5529FD5ACB10}"/>
              </a:ext>
            </a:extLst>
          </p:cNvPr>
          <p:cNvSpPr txBox="1"/>
          <p:nvPr/>
        </p:nvSpPr>
        <p:spPr>
          <a:xfrm>
            <a:off x="2522547" y="6139041"/>
            <a:ext cx="234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변환전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연속형 변수 분포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796EB6-BB83-D8A3-8BB7-38DEE27B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46" y="2682538"/>
            <a:ext cx="4314237" cy="3248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3B79A9-AF5B-9448-2CB7-1C4DF3FC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518" y="2641334"/>
            <a:ext cx="4368233" cy="3248174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3CA1F77A-78E3-DE75-AC0F-C9494148F3A2}"/>
              </a:ext>
            </a:extLst>
          </p:cNvPr>
          <p:cNvSpPr/>
          <p:nvPr/>
        </p:nvSpPr>
        <p:spPr>
          <a:xfrm>
            <a:off x="5917911" y="3937974"/>
            <a:ext cx="588933" cy="368968"/>
          </a:xfrm>
          <a:prstGeom prst="rightArrow">
            <a:avLst/>
          </a:prstGeom>
          <a:gradFill>
            <a:gsLst>
              <a:gs pos="96000">
                <a:srgbClr val="F5F5F7"/>
              </a:gs>
              <a:gs pos="63000">
                <a:schemeClr val="accent1">
                  <a:lumMod val="45000"/>
                  <a:lumOff val="55000"/>
                  <a:alpha val="73146"/>
                </a:schemeClr>
              </a:gs>
              <a:gs pos="25000">
                <a:srgbClr val="2B40D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69A1F-281E-2DFA-A8C8-D6938A919401}"/>
              </a:ext>
            </a:extLst>
          </p:cNvPr>
          <p:cNvSpPr txBox="1"/>
          <p:nvPr/>
        </p:nvSpPr>
        <p:spPr>
          <a:xfrm>
            <a:off x="1387271" y="1522665"/>
            <a:ext cx="5917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</a:t>
            </a:r>
            <a:r>
              <a:rPr lang="ko-KR" altLang="en-US" sz="1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연속형 변수 </a:t>
            </a:r>
            <a:r>
              <a:rPr lang="en-US" altLang="ko-KR" sz="1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(BHK,</a:t>
            </a:r>
            <a:r>
              <a:rPr lang="ko-KR" altLang="en-US" sz="1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Rent, Size, Bathroom)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히스토그램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1B57A-492E-F4AD-7A05-932F82FBFE5E}"/>
              </a:ext>
            </a:extLst>
          </p:cNvPr>
          <p:cNvSpPr txBox="1"/>
          <p:nvPr/>
        </p:nvSpPr>
        <p:spPr>
          <a:xfrm>
            <a:off x="1432878" y="1875562"/>
            <a:ext cx="7094433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전처리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과정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Rent, Size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변수에서 데이터들의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단위값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차이가 심해 데이터가 편중됨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추후 </a:t>
            </a:r>
            <a:r>
              <a:rPr lang="ko-KR" altLang="en-US" sz="12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</a:t>
            </a:r>
            <a:r>
              <a:rPr lang="ko-KR" altLang="en-US" sz="12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개발시</a:t>
            </a:r>
            <a:r>
              <a:rPr lang="ko-KR" altLang="en-US" sz="12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성능을 높이고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데이터 이해도를 높이기 위해 </a:t>
            </a:r>
            <a:r>
              <a:rPr lang="ko-KR" altLang="en-US" sz="12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 스케일링 진행</a:t>
            </a:r>
          </a:p>
        </p:txBody>
      </p:sp>
    </p:spTree>
    <p:extLst>
      <p:ext uri="{BB962C8B-B14F-4D97-AF65-F5344CB8AC3E}">
        <p14:creationId xmlns:p14="http://schemas.microsoft.com/office/powerpoint/2010/main" val="186607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352225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92980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탐색적 데이터 분석과 시각화 결과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863820"/>
            <a:ext cx="6029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Rent – Size Scatter Plot</a:t>
            </a:r>
            <a:endParaRPr kumimoji="1" lang="ko-KR" altLang="en-US" sz="2000" dirty="0">
              <a:solidFill>
                <a:srgbClr val="2B40DB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3E575-8FCA-A4C5-8895-12F5864CA8ED}"/>
              </a:ext>
            </a:extLst>
          </p:cNvPr>
          <p:cNvSpPr txBox="1"/>
          <p:nvPr/>
        </p:nvSpPr>
        <p:spPr>
          <a:xfrm>
            <a:off x="7324523" y="5927095"/>
            <a:ext cx="34699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양의 상관관계가 </a:t>
            </a:r>
            <a:r>
              <a:rPr lang="ko-KR" altLang="en-US" sz="11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보여짐</a:t>
            </a:r>
            <a:endParaRPr lang="ko-KR" altLang="en-US" sz="1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4A06D-7570-D278-425A-5529FD5ACB10}"/>
              </a:ext>
            </a:extLst>
          </p:cNvPr>
          <p:cNvSpPr txBox="1"/>
          <p:nvPr/>
        </p:nvSpPr>
        <p:spPr>
          <a:xfrm>
            <a:off x="2522547" y="5901431"/>
            <a:ext cx="2344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상관관계 파악이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8D95AF-53ED-9FF6-F8F0-F7D185F5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09" y="1956420"/>
            <a:ext cx="5118208" cy="3680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BC7632-455D-B623-0BDC-67E5DCF6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291" y="1956420"/>
            <a:ext cx="4876415" cy="3680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729867-2F30-4032-C016-F212B01E3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20" y="1965944"/>
            <a:ext cx="4876415" cy="3614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7C3B89-CF8D-098D-1E71-86865B38C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920" y="1965944"/>
            <a:ext cx="4792195" cy="36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2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352225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752388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탐색적 데이터 분석과 시각화 결과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4" y="863820"/>
            <a:ext cx="720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수치형 변수와 문자형 카테고리 변수의 상관분석 </a:t>
            </a:r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 Heatmap</a:t>
            </a:r>
            <a:endParaRPr kumimoji="1" lang="ko-KR" altLang="en-US" sz="2000" dirty="0">
              <a:solidFill>
                <a:srgbClr val="2B40DB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A782A0-9927-BF25-2B7C-AACFD9F9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30" y="2446106"/>
            <a:ext cx="4492381" cy="40795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3161BC-F78B-DAC8-59F5-3DA0200E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619" y="2409299"/>
            <a:ext cx="4279797" cy="4075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3903AB-4FD4-0E75-2276-3D347F2A2A3A}"/>
              </a:ext>
            </a:extLst>
          </p:cNvPr>
          <p:cNvSpPr txBox="1"/>
          <p:nvPr/>
        </p:nvSpPr>
        <p:spPr>
          <a:xfrm>
            <a:off x="1588379" y="1474310"/>
            <a:ext cx="45076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1. </a:t>
            </a:r>
            <a:r>
              <a:rPr kumimoji="1" lang="ko-KR" altLang="en-US" sz="14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수치형의 </a:t>
            </a:r>
            <a:r>
              <a:rPr kumimoji="1" lang="ko-KR" altLang="en-US" sz="1400" dirty="0" err="1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히트맵</a:t>
            </a:r>
            <a:endParaRPr kumimoji="1" lang="en-US" altLang="ko-KR" sz="1400" dirty="0">
              <a:solidFill>
                <a:srgbClr val="2B40DB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수치형 카테고리 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; </a:t>
            </a:r>
            <a:r>
              <a:rPr kumimoji="1" lang="en-US" altLang="ko-KR" sz="12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RentFloor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2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TotalFloor</a:t>
            </a:r>
            <a:endParaRPr kumimoji="1" lang="en-US" altLang="ko-KR" sz="1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수치형 변수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; BHK, Rent, Size, Bathroom</a:t>
            </a:r>
            <a:r>
              <a:rPr kumimoji="1" lang="en-US" altLang="ko-KR" sz="12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kumimoji="1" lang="ko-KR" altLang="en-US" sz="1600" dirty="0">
              <a:solidFill>
                <a:srgbClr val="2B40DB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202324-A986-5B1F-F27B-8D52F9992DE0}"/>
              </a:ext>
            </a:extLst>
          </p:cNvPr>
          <p:cNvSpPr txBox="1"/>
          <p:nvPr/>
        </p:nvSpPr>
        <p:spPr>
          <a:xfrm>
            <a:off x="6646930" y="1474310"/>
            <a:ext cx="5829666" cy="93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2. </a:t>
            </a:r>
            <a:r>
              <a:rPr kumimoji="1" lang="ko-KR" altLang="en-US" sz="14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문자형 카테고리의 </a:t>
            </a:r>
            <a:r>
              <a:rPr kumimoji="1" lang="ko-KR" altLang="en-US" sz="1400" dirty="0" err="1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히트맵</a:t>
            </a:r>
            <a:r>
              <a:rPr kumimoji="1" lang="ko-KR" altLang="en-US" sz="14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</a:t>
            </a:r>
            <a:r>
              <a:rPr kumimoji="1" lang="en-US" altLang="ko-KR" sz="1400" b="1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“</a:t>
            </a:r>
            <a:r>
              <a:rPr kumimoji="1" lang="ko-KR" altLang="en-US" sz="1400" b="1" dirty="0" err="1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스피어만</a:t>
            </a:r>
            <a:r>
              <a:rPr kumimoji="1" lang="ko-KR" altLang="en-US" sz="1400" b="1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상관계수</a:t>
            </a:r>
            <a:r>
              <a:rPr kumimoji="1" lang="en-US" altLang="ko-KR" sz="1400" b="1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“ </a:t>
            </a:r>
            <a:r>
              <a:rPr kumimoji="1" lang="ko-KR" altLang="en-US" sz="1400" b="1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</a:t>
            </a:r>
            <a:endParaRPr kumimoji="1" lang="en-US" altLang="ko-KR" sz="1400" b="1" dirty="0">
              <a:solidFill>
                <a:srgbClr val="2B40DB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문자형 카테고리 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'Tenant Preferred’, 'Point of Contact’, 'Point of Contact’)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R" altLang="en-US" sz="1600" dirty="0">
              <a:solidFill>
                <a:srgbClr val="2B40DB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07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/>
          <p:cNvCxnSpPr>
            <a:cxnSpLocks/>
          </p:cNvCxnSpPr>
          <p:nvPr/>
        </p:nvCxnSpPr>
        <p:spPr>
          <a:xfrm>
            <a:off x="695325" y="1352225"/>
            <a:ext cx="10770338" cy="0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752388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탐색적 데이터 분석과 시각화 결과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868679" y="863820"/>
            <a:ext cx="720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Rent(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종속변수</a:t>
            </a:r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와의 상관계수 값 정리</a:t>
            </a:r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R" altLang="en-US" sz="2000" dirty="0">
              <a:solidFill>
                <a:srgbClr val="2B40DB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DB485-6AAB-A951-2F88-CBDF4E1272B3}"/>
              </a:ext>
            </a:extLst>
          </p:cNvPr>
          <p:cNvSpPr txBox="1"/>
          <p:nvPr/>
        </p:nvSpPr>
        <p:spPr>
          <a:xfrm>
            <a:off x="4769495" y="5087830"/>
            <a:ext cx="3456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Unfurnished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' &lt; 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Semi-Furnished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' &lt; 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Furnished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'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F03E5D-CEC8-DDB6-595F-6BF548F93B76}"/>
              </a:ext>
            </a:extLst>
          </p:cNvPr>
          <p:cNvSpPr/>
          <p:nvPr/>
        </p:nvSpPr>
        <p:spPr>
          <a:xfrm>
            <a:off x="3686414" y="11265336"/>
            <a:ext cx="1661905" cy="332329"/>
          </a:xfrm>
          <a:prstGeom prst="rect">
            <a:avLst/>
          </a:prstGeom>
          <a:solidFill>
            <a:srgbClr val="2B40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7D3E8-9028-5AB0-F063-A548C4BC4AC5}"/>
              </a:ext>
            </a:extLst>
          </p:cNvPr>
          <p:cNvSpPr txBox="1"/>
          <p:nvPr/>
        </p:nvSpPr>
        <p:spPr>
          <a:xfrm>
            <a:off x="4769495" y="5555593"/>
            <a:ext cx="3456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'Bachelors' &lt; 'Bachelors/Family' &lt; 'Family'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99663-F486-7743-855A-85CFBE9CCB4C}"/>
              </a:ext>
            </a:extLst>
          </p:cNvPr>
          <p:cNvSpPr txBox="1"/>
          <p:nvPr/>
        </p:nvSpPr>
        <p:spPr>
          <a:xfrm>
            <a:off x="4843925" y="2910106"/>
            <a:ext cx="3456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'Contact Owner' &lt; 'Contact Agent'</a:t>
            </a:r>
            <a:endParaRPr lang="ko-KR" altLang="en-US" sz="1200" dirty="0">
              <a:latin typeface="+mj-lt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79C1D04-5D5B-7291-B92D-FB88A8C7B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076301"/>
              </p:ext>
            </p:extLst>
          </p:nvPr>
        </p:nvGraphicFramePr>
        <p:xfrm>
          <a:off x="695325" y="2000024"/>
          <a:ext cx="3967846" cy="3891921"/>
        </p:xfrm>
        <a:graphic>
          <a:graphicData uri="http://schemas.openxmlformats.org/drawingml/2006/table">
            <a:tbl>
              <a:tblPr firstRow="1" bandRow="1" bandCol="1">
                <a:tableStyleId>{BDBED569-4797-4DF1-A0F4-6AAB3CD982D8}</a:tableStyleId>
              </a:tblPr>
              <a:tblGrid>
                <a:gridCol w="1983923">
                  <a:extLst>
                    <a:ext uri="{9D8B030D-6E8A-4147-A177-3AD203B41FA5}">
                      <a16:colId xmlns:a16="http://schemas.microsoft.com/office/drawing/2014/main" val="3591881007"/>
                    </a:ext>
                  </a:extLst>
                </a:gridCol>
                <a:gridCol w="1983923">
                  <a:extLst>
                    <a:ext uri="{9D8B030D-6E8A-4147-A177-3AD203B41FA5}">
                      <a16:colId xmlns:a16="http://schemas.microsoft.com/office/drawing/2014/main" val="976609123"/>
                    </a:ext>
                  </a:extLst>
                </a:gridCol>
              </a:tblGrid>
              <a:tr h="424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Rent </a:t>
                      </a:r>
                      <a:r>
                        <a:rPr lang="ko-KR" altLang="en-US" sz="1400" dirty="0"/>
                        <a:t>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5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상관계수 값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F5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615785"/>
                  </a:ext>
                </a:extLst>
              </a:tr>
              <a:tr h="424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Bathroom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0.66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04749"/>
                  </a:ext>
                </a:extLst>
              </a:tr>
              <a:tr h="424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Contact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-0.6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50841"/>
                  </a:ext>
                </a:extLst>
              </a:tr>
              <a:tr h="424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TotalFloor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0.58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89986"/>
                  </a:ext>
                </a:extLst>
              </a:tr>
              <a:tr h="424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BHK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0.57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985881"/>
                  </a:ext>
                </a:extLst>
              </a:tr>
              <a:tr h="424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RenFloor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0.48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187150"/>
                  </a:ext>
                </a:extLst>
              </a:tr>
              <a:tr h="499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Size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0.52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769427"/>
                  </a:ext>
                </a:extLst>
              </a:tr>
              <a:tr h="424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Furnish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-0.3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143495"/>
                  </a:ext>
                </a:extLst>
              </a:tr>
              <a:tr h="424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Tenant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0.1</a:t>
                      </a:r>
                      <a:endParaRPr lang="ko-KR" altLang="en-US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886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9F36885-444C-7BBC-1804-616AA2304DB5}"/>
              </a:ext>
            </a:extLst>
          </p:cNvPr>
          <p:cNvSpPr txBox="1"/>
          <p:nvPr/>
        </p:nvSpPr>
        <p:spPr>
          <a:xfrm>
            <a:off x="4843925" y="2095316"/>
            <a:ext cx="3456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var(--jp-code-font-family)"/>
              </a:rPr>
              <a:t>각</a:t>
            </a:r>
            <a:r>
              <a:rPr lang="en-US" altLang="ko-KR" sz="1200" dirty="0">
                <a:latin typeface="+mj-lt"/>
                <a:ea typeface="var(--jp-code-font-family)"/>
              </a:rPr>
              <a:t> </a:t>
            </a:r>
            <a:r>
              <a:rPr lang="ko-KR" altLang="en-US" sz="1200" dirty="0">
                <a:latin typeface="+mj-lt"/>
                <a:ea typeface="var(--jp-code-font-family)"/>
              </a:rPr>
              <a:t>문자열 카테고리 데이터의 순서임</a:t>
            </a:r>
            <a:endParaRPr lang="ko-KR" altLang="en-US" sz="12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39E31-6129-C505-BF94-841D225003ED}"/>
              </a:ext>
            </a:extLst>
          </p:cNvPr>
          <p:cNvSpPr txBox="1"/>
          <p:nvPr/>
        </p:nvSpPr>
        <p:spPr>
          <a:xfrm>
            <a:off x="8450961" y="3166565"/>
            <a:ext cx="345655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</a:rPr>
              <a:t>화장실의 수가 많을수록 가격의 양의 상관관계에 영향이 가장 높게 측정됨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Top 3: Bathroom, Contact, </a:t>
            </a:r>
            <a:r>
              <a:rPr lang="en-US" altLang="ko-KR" sz="1400" dirty="0" err="1">
                <a:latin typeface="+mj-lt"/>
              </a:rPr>
              <a:t>TotalFloor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lt"/>
            </a:endParaRPr>
          </a:p>
        </p:txBody>
      </p:sp>
      <p:cxnSp>
        <p:nvCxnSpPr>
          <p:cNvPr id="9" name="직선 연결선[R] 11">
            <a:extLst>
              <a:ext uri="{FF2B5EF4-FFF2-40B4-BE49-F238E27FC236}">
                <a16:creationId xmlns:a16="http://schemas.microsoft.com/office/drawing/2014/main" id="{04104E20-9AF3-3E01-93EB-151C5FB10364}"/>
              </a:ext>
            </a:extLst>
          </p:cNvPr>
          <p:cNvCxnSpPr>
            <a:cxnSpLocks/>
          </p:cNvCxnSpPr>
          <p:nvPr/>
        </p:nvCxnSpPr>
        <p:spPr>
          <a:xfrm>
            <a:off x="8226054" y="2107732"/>
            <a:ext cx="0" cy="3784213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3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81">
            <a:extLst>
              <a:ext uri="{FF2B5EF4-FFF2-40B4-BE49-F238E27FC236}">
                <a16:creationId xmlns:a16="http://schemas.microsoft.com/office/drawing/2014/main" id="{FCF15F95-D0ED-445B-0F3F-F2FFC975213D}"/>
              </a:ext>
            </a:extLst>
          </p:cNvPr>
          <p:cNvSpPr txBox="1">
            <a:spLocks/>
          </p:cNvSpPr>
          <p:nvPr/>
        </p:nvSpPr>
        <p:spPr>
          <a:xfrm>
            <a:off x="695325" y="351670"/>
            <a:ext cx="4054228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탐색적 데이터 분석과 시각화 결과</a:t>
            </a:r>
          </a:p>
        </p:txBody>
      </p:sp>
      <p:cxnSp>
        <p:nvCxnSpPr>
          <p:cNvPr id="9" name="도형 83">
            <a:extLst>
              <a:ext uri="{FF2B5EF4-FFF2-40B4-BE49-F238E27FC236}">
                <a16:creationId xmlns:a16="http://schemas.microsoft.com/office/drawing/2014/main" id="{3778B46B-9365-0602-63A1-C1B2896AAD4B}"/>
              </a:ext>
            </a:extLst>
          </p:cNvPr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84">
            <a:extLst>
              <a:ext uri="{FF2B5EF4-FFF2-40B4-BE49-F238E27FC236}">
                <a16:creationId xmlns:a16="http://schemas.microsoft.com/office/drawing/2014/main" id="{F8591239-2F4C-5D98-209F-5F62521976CC}"/>
              </a:ext>
            </a:extLst>
          </p:cNvPr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17ACBD-826F-684F-B203-6E8ACB71E3CB}"/>
              </a:ext>
            </a:extLst>
          </p:cNvPr>
          <p:cNvSpPr txBox="1"/>
          <p:nvPr/>
        </p:nvSpPr>
        <p:spPr>
          <a:xfrm>
            <a:off x="555455" y="866663"/>
            <a:ext cx="609452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도시별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매물수와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박스플롯</a:t>
            </a:r>
            <a:endParaRPr lang="en-US" altLang="ko-KR" sz="16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DF562-9E63-33E9-6A50-481617E0957E}"/>
              </a:ext>
            </a:extLst>
          </p:cNvPr>
          <p:cNvSpPr txBox="1"/>
          <p:nvPr/>
        </p:nvSpPr>
        <p:spPr>
          <a:xfrm>
            <a:off x="820744" y="5618715"/>
            <a:ext cx="1035407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뭄바이의 매물이 가장 많고 임대료의 중앙값도 높음 </a:t>
            </a:r>
            <a:r>
              <a:rPr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수요가 가장 많은 지역</a:t>
            </a:r>
            <a:endParaRPr lang="en-US" altLang="ko-KR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콜카타의 매물이 가장 적고 임대료의 중앙값도 낮음 </a:t>
            </a:r>
            <a:r>
              <a:rPr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ko-KR" altLang="en-US" sz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첸나이</a:t>
            </a:r>
            <a:r>
              <a:rPr kumimoji="1"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2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벵갈루루</a:t>
            </a:r>
            <a:r>
              <a:rPr kumimoji="1"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2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하데라바드</a:t>
            </a:r>
            <a:r>
              <a:rPr kumimoji="1"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매물 수와 박스 플롯의 형태도 비슷하게 나타남 </a:t>
            </a:r>
            <a:r>
              <a:rPr kumimoji="1" lang="en-US" altLang="ko-KR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=&gt; ANOVA </a:t>
            </a:r>
            <a:r>
              <a:rPr kumimoji="1" lang="ko-KR" altLang="en-US" sz="1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분석을 통해 명확한 분석 필요함</a:t>
            </a:r>
          </a:p>
        </p:txBody>
      </p:sp>
      <p:cxnSp>
        <p:nvCxnSpPr>
          <p:cNvPr id="16" name="직선 연결선[R] 11">
            <a:extLst>
              <a:ext uri="{FF2B5EF4-FFF2-40B4-BE49-F238E27FC236}">
                <a16:creationId xmlns:a16="http://schemas.microsoft.com/office/drawing/2014/main" id="{B69B9BAC-47B4-16D7-497C-E904A25CF374}"/>
              </a:ext>
            </a:extLst>
          </p:cNvPr>
          <p:cNvCxnSpPr>
            <a:cxnSpLocks/>
          </p:cNvCxnSpPr>
          <p:nvPr/>
        </p:nvCxnSpPr>
        <p:spPr>
          <a:xfrm>
            <a:off x="663281" y="5618715"/>
            <a:ext cx="0" cy="963252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85044B7-4685-3399-2B3E-D43B89B0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41" y="1408210"/>
            <a:ext cx="5338631" cy="4038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55B174-155A-5847-637E-BA816CABD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96" y="1402893"/>
            <a:ext cx="4898080" cy="40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5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81">
            <a:extLst>
              <a:ext uri="{FF2B5EF4-FFF2-40B4-BE49-F238E27FC236}">
                <a16:creationId xmlns:a16="http://schemas.microsoft.com/office/drawing/2014/main" id="{FCF15F95-D0ED-445B-0F3F-F2FFC975213D}"/>
              </a:ext>
            </a:extLst>
          </p:cNvPr>
          <p:cNvSpPr txBox="1">
            <a:spLocks/>
          </p:cNvSpPr>
          <p:nvPr/>
        </p:nvSpPr>
        <p:spPr>
          <a:xfrm>
            <a:off x="695324" y="351670"/>
            <a:ext cx="7496953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탐색적 데이터 분석과 시각화 결과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| </a:t>
            </a:r>
            <a:r>
              <a:rPr kumimoji="1" lang="ko-KR" altLang="en-US" sz="14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카테고리 </a:t>
            </a:r>
            <a:r>
              <a:rPr kumimoji="1" lang="ko-KR" altLang="en-US" sz="1400" b="1" dirty="0" err="1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변수별</a:t>
            </a:r>
            <a:r>
              <a:rPr kumimoji="1" lang="ko-KR" altLang="en-US" sz="14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14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r>
              <a:rPr kumimoji="1" lang="ko-KR" altLang="en-US" sz="14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 </a:t>
            </a:r>
            <a:r>
              <a:rPr kumimoji="1" lang="ko-KR" altLang="en-US" sz="1400" b="1" dirty="0" err="1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도시별</a:t>
            </a:r>
            <a:r>
              <a:rPr kumimoji="1" lang="ko-KR" altLang="en-US" sz="14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개수</a:t>
            </a:r>
          </a:p>
        </p:txBody>
      </p:sp>
      <p:cxnSp>
        <p:nvCxnSpPr>
          <p:cNvPr id="9" name="도형 83">
            <a:extLst>
              <a:ext uri="{FF2B5EF4-FFF2-40B4-BE49-F238E27FC236}">
                <a16:creationId xmlns:a16="http://schemas.microsoft.com/office/drawing/2014/main" id="{3778B46B-9365-0602-63A1-C1B2896AAD4B}"/>
              </a:ext>
            </a:extLst>
          </p:cNvPr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84">
            <a:extLst>
              <a:ext uri="{FF2B5EF4-FFF2-40B4-BE49-F238E27FC236}">
                <a16:creationId xmlns:a16="http://schemas.microsoft.com/office/drawing/2014/main" id="{F8591239-2F4C-5D98-209F-5F62521976CC}"/>
              </a:ext>
            </a:extLst>
          </p:cNvPr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808749-E987-04B5-B2E8-850403CCA04C}"/>
              </a:ext>
            </a:extLst>
          </p:cNvPr>
          <p:cNvSpPr txBox="1"/>
          <p:nvPr/>
        </p:nvSpPr>
        <p:spPr>
          <a:xfrm>
            <a:off x="6481910" y="3356986"/>
            <a:ext cx="555117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가족이 선호할 임대 매물은 뭄바이의 비율이 높음</a:t>
            </a:r>
            <a:endParaRPr kumimoji="1"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F86E3-624D-3720-92B8-45742A15FCD2}"/>
              </a:ext>
            </a:extLst>
          </p:cNvPr>
          <p:cNvSpPr txBox="1"/>
          <p:nvPr/>
        </p:nvSpPr>
        <p:spPr>
          <a:xfrm>
            <a:off x="730715" y="6117380"/>
            <a:ext cx="5551170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에이전트 비율이 뭄바이가 높음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(6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도시 중 오너보다 에이전트 건수가 더 많은 도시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8C613C-5573-2B91-7826-74CB9D54EEA6}"/>
              </a:ext>
            </a:extLst>
          </p:cNvPr>
          <p:cNvGrpSpPr/>
          <p:nvPr/>
        </p:nvGrpSpPr>
        <p:grpSpPr>
          <a:xfrm>
            <a:off x="695325" y="999129"/>
            <a:ext cx="10645749" cy="5158217"/>
            <a:chOff x="695325" y="999129"/>
            <a:chExt cx="10645749" cy="51582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C1A715-F237-1D66-D8D2-960805376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21"/>
            <a:stretch/>
          </p:blipFill>
          <p:spPr>
            <a:xfrm>
              <a:off x="695325" y="999129"/>
              <a:ext cx="5014767" cy="235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C4019F9-B31E-185B-8B50-FB8C5D223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21"/>
            <a:stretch/>
          </p:blipFill>
          <p:spPr>
            <a:xfrm>
              <a:off x="6481910" y="999358"/>
              <a:ext cx="4859163" cy="235777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B37BE8B-AF0D-03F6-A442-1ECDA66A8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232" y="3799346"/>
              <a:ext cx="4884860" cy="235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6741CFF-38BE-6BDF-F582-055407BF7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1911" y="3799575"/>
              <a:ext cx="4859163" cy="235777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90CE15-DE9C-81E2-485D-30BBAB3B202A}"/>
                </a:ext>
              </a:extLst>
            </p:cNvPr>
            <p:cNvSpPr txBox="1"/>
            <p:nvPr/>
          </p:nvSpPr>
          <p:spPr>
            <a:xfrm>
              <a:off x="730715" y="3356986"/>
              <a:ext cx="5551170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뭄바이는 다른 도시에 비해 가구가 포함된 임대건의 수가 많음 </a:t>
              </a:r>
              <a:endPara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200000"/>
                </a:lnSpc>
              </a:pPr>
              <a:endPara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1FB2206-5E50-EB83-6515-BDCAA4516387}"/>
                </a:ext>
              </a:extLst>
            </p:cNvPr>
            <p:cNvSpPr/>
            <p:nvPr/>
          </p:nvSpPr>
          <p:spPr>
            <a:xfrm>
              <a:off x="4823927" y="1166327"/>
              <a:ext cx="699795" cy="802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4025D6-18BA-281C-1DA6-E1AE43B8EB95}"/>
                </a:ext>
              </a:extLst>
            </p:cNvPr>
            <p:cNvSpPr/>
            <p:nvPr/>
          </p:nvSpPr>
          <p:spPr>
            <a:xfrm>
              <a:off x="10459617" y="1166327"/>
              <a:ext cx="699795" cy="802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95C8B6-2A3D-DAB6-3B2B-7A895B717A2C}"/>
                </a:ext>
              </a:extLst>
            </p:cNvPr>
            <p:cNvSpPr/>
            <p:nvPr/>
          </p:nvSpPr>
          <p:spPr>
            <a:xfrm>
              <a:off x="10459617" y="3984170"/>
              <a:ext cx="699795" cy="761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23486A-B6FD-DBB2-A7E3-92AD94A498C3}"/>
                </a:ext>
              </a:extLst>
            </p:cNvPr>
            <p:cNvSpPr/>
            <p:nvPr/>
          </p:nvSpPr>
          <p:spPr>
            <a:xfrm>
              <a:off x="4842589" y="3993501"/>
              <a:ext cx="699795" cy="761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8318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도형 83">
            <a:extLst>
              <a:ext uri="{FF2B5EF4-FFF2-40B4-BE49-F238E27FC236}">
                <a16:creationId xmlns:a16="http://schemas.microsoft.com/office/drawing/2014/main" id="{3778B46B-9365-0602-63A1-C1B2896AAD4B}"/>
              </a:ext>
            </a:extLst>
          </p:cNvPr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84">
            <a:extLst>
              <a:ext uri="{FF2B5EF4-FFF2-40B4-BE49-F238E27FC236}">
                <a16:creationId xmlns:a16="http://schemas.microsoft.com/office/drawing/2014/main" id="{F8591239-2F4C-5D98-209F-5F62521976CC}"/>
              </a:ext>
            </a:extLst>
          </p:cNvPr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ABDEAC-98EC-694A-32A3-68B4818D4A97}"/>
              </a:ext>
            </a:extLst>
          </p:cNvPr>
          <p:cNvSpPr txBox="1"/>
          <p:nvPr/>
        </p:nvSpPr>
        <p:spPr>
          <a:xfrm>
            <a:off x="1045219" y="2254824"/>
            <a:ext cx="9238621" cy="347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앞서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박스플롯에서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다른 도시들과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중위값과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평균의 높았던 뭄바이가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특성별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랭킹에서 도드라지는 부분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보여짐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 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빌트인 가구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매물수가 다른 지역과 비교했을 때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 이상 높음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 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가족이 선호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하는 집의 수가 상대적으로 높음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=&gt; </a:t>
            </a:r>
            <a:r>
              <a:rPr kumimoji="1"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컨택유형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에이전트인 경우가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도시 중에서 유일하게 오너 비율 보다 높음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임대료에 영향을 주는 중요한 변수가 아닐까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?”</a:t>
            </a:r>
          </a:p>
          <a:p>
            <a:pPr algn="ctr">
              <a:lnSpc>
                <a:spcPct val="200000"/>
              </a:lnSpc>
            </a:pP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박스플롯에서도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모양이 비슷했던 도시 </a:t>
            </a:r>
            <a:r>
              <a:rPr kumimoji="1" lang="ko-KR" altLang="en-US" sz="14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첸나이</a:t>
            </a:r>
            <a:r>
              <a:rPr kumimoji="1" lang="en-US" altLang="ko-KR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4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하데라바드</a:t>
            </a:r>
            <a:r>
              <a:rPr kumimoji="1"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각각의 특성에서 모두 비슷한 수치를 보임 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" panose="02000503000000020004" pitchFamily="2" charset="-127"/>
                <a:cs typeface="Pretendard Light" panose="02000403000000020004" pitchFamily="2" charset="-127"/>
              </a:rPr>
              <a:t>-&gt;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" panose="02000503000000020004" pitchFamily="2" charset="-127"/>
                <a:cs typeface="Pretendard Light" panose="02000403000000020004" pitchFamily="2" charset="-127"/>
              </a:rPr>
              <a:t>추후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" panose="02000503000000020004" pitchFamily="2" charset="-127"/>
                <a:cs typeface="Pretendard Light" panose="02000403000000020004" pitchFamily="2" charset="-127"/>
              </a:rPr>
              <a:t>ANOVA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" panose="02000503000000020004" pitchFamily="2" charset="-127"/>
                <a:cs typeface="Pretendard Light" panose="02000403000000020004" pitchFamily="2" charset="-127"/>
              </a:rPr>
              <a:t>분석을 통해 임대료 평균 분산 분석 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텍스트 상자 81">
            <a:extLst>
              <a:ext uri="{FF2B5EF4-FFF2-40B4-BE49-F238E27FC236}">
                <a16:creationId xmlns:a16="http://schemas.microsoft.com/office/drawing/2014/main" id="{FE62CD51-E97F-216A-FAC1-BB194B881EE9}"/>
              </a:ext>
            </a:extLst>
          </p:cNvPr>
          <p:cNvSpPr txBox="1">
            <a:spLocks/>
          </p:cNvSpPr>
          <p:nvPr/>
        </p:nvSpPr>
        <p:spPr>
          <a:xfrm>
            <a:off x="695324" y="351670"/>
            <a:ext cx="7496953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탐색적 데이터 분석과 시각화 결과</a:t>
            </a:r>
            <a:endParaRPr kumimoji="1" lang="ko-KR" altLang="en-US" sz="1400" b="1" dirty="0">
              <a:solidFill>
                <a:srgbClr val="2B40DB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CD5E7-32DD-C729-DF95-DF07A4A48E67}"/>
              </a:ext>
            </a:extLst>
          </p:cNvPr>
          <p:cNvSpPr txBox="1"/>
          <p:nvPr/>
        </p:nvSpPr>
        <p:spPr>
          <a:xfrm>
            <a:off x="2615643" y="156899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카테고리 </a:t>
            </a:r>
            <a:r>
              <a:rPr kumimoji="1" lang="ko-KR" altLang="en-US" sz="2000" b="1" dirty="0" err="1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변수별</a:t>
            </a:r>
            <a:r>
              <a:rPr kumimoji="1" lang="ko-KR" altLang="en-US" sz="20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6</a:t>
            </a:r>
            <a:r>
              <a:rPr kumimoji="1" lang="ko-KR" altLang="en-US" sz="20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 </a:t>
            </a:r>
            <a:r>
              <a:rPr kumimoji="1" lang="ko-KR" altLang="en-US" sz="2000" b="1" dirty="0" err="1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도시별</a:t>
            </a:r>
            <a:r>
              <a:rPr kumimoji="1" lang="ko-KR" altLang="en-US" sz="2000" b="1" dirty="0">
                <a:solidFill>
                  <a:srgbClr val="2B40DB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개수 결론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66432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4614A2B0-2C35-2791-182A-07A44415B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12"/>
          <a:stretch/>
        </p:blipFill>
        <p:spPr>
          <a:xfrm>
            <a:off x="7790880" y="1514632"/>
            <a:ext cx="3087125" cy="3763766"/>
          </a:xfrm>
          <a:prstGeom prst="rect">
            <a:avLst/>
          </a:prstGeom>
        </p:spPr>
      </p:pic>
      <p:pic>
        <p:nvPicPr>
          <p:cNvPr id="5" name="그림 4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A2A9D923-32B9-A278-3585-AF22CC2CC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06" b="33206"/>
          <a:stretch/>
        </p:blipFill>
        <p:spPr>
          <a:xfrm>
            <a:off x="4359423" y="1514632"/>
            <a:ext cx="3087125" cy="3763766"/>
          </a:xfrm>
          <a:prstGeom prst="rect">
            <a:avLst/>
          </a:prstGeom>
        </p:spPr>
      </p:pic>
      <p:pic>
        <p:nvPicPr>
          <p:cNvPr id="4" name="그림 3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3F4D060E-0A09-4F43-6414-1CC50F864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13"/>
          <a:stretch/>
        </p:blipFill>
        <p:spPr>
          <a:xfrm>
            <a:off x="943899" y="1514632"/>
            <a:ext cx="3087125" cy="3763766"/>
          </a:xfrm>
          <a:prstGeom prst="rect">
            <a:avLst/>
          </a:prstGeom>
        </p:spPr>
      </p:pic>
      <p:sp>
        <p:nvSpPr>
          <p:cNvPr id="8" name="텍스트 상자 81">
            <a:extLst>
              <a:ext uri="{FF2B5EF4-FFF2-40B4-BE49-F238E27FC236}">
                <a16:creationId xmlns:a16="http://schemas.microsoft.com/office/drawing/2014/main" id="{FCF15F95-D0ED-445B-0F3F-F2FFC975213D}"/>
              </a:ext>
            </a:extLst>
          </p:cNvPr>
          <p:cNvSpPr txBox="1">
            <a:spLocks/>
          </p:cNvSpPr>
          <p:nvPr/>
        </p:nvSpPr>
        <p:spPr>
          <a:xfrm>
            <a:off x="695325" y="351670"/>
            <a:ext cx="4018718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탐색적 데이터 분석과 시각화 결과</a:t>
            </a:r>
          </a:p>
        </p:txBody>
      </p:sp>
      <p:cxnSp>
        <p:nvCxnSpPr>
          <p:cNvPr id="9" name="도형 83">
            <a:extLst>
              <a:ext uri="{FF2B5EF4-FFF2-40B4-BE49-F238E27FC236}">
                <a16:creationId xmlns:a16="http://schemas.microsoft.com/office/drawing/2014/main" id="{3778B46B-9365-0602-63A1-C1B2896AAD4B}"/>
              </a:ext>
            </a:extLst>
          </p:cNvPr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84">
            <a:extLst>
              <a:ext uri="{FF2B5EF4-FFF2-40B4-BE49-F238E27FC236}">
                <a16:creationId xmlns:a16="http://schemas.microsoft.com/office/drawing/2014/main" id="{F8591239-2F4C-5D98-209F-5F62521976CC}"/>
              </a:ext>
            </a:extLst>
          </p:cNvPr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ABDEAC-98EC-694A-32A3-68B4818D4A97}"/>
              </a:ext>
            </a:extLst>
          </p:cNvPr>
          <p:cNvSpPr txBox="1"/>
          <p:nvPr/>
        </p:nvSpPr>
        <p:spPr>
          <a:xfrm>
            <a:off x="2155452" y="5464374"/>
            <a:ext cx="8182086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뭄바이를 제외한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도시 모두 저층에 데이터 밀도가 집중됨 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 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뭄바이는 상대적으로 층수의 밀도가 퍼져 있는 것으로 보임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CBA3A7-A513-BE99-21CD-E9B8B11DE0BC}"/>
              </a:ext>
            </a:extLst>
          </p:cNvPr>
          <p:cNvSpPr txBox="1"/>
          <p:nvPr/>
        </p:nvSpPr>
        <p:spPr>
          <a:xfrm>
            <a:off x="695325" y="859605"/>
            <a:ext cx="5551170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도시별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 매물 층수 분포 히스토그램</a:t>
            </a:r>
            <a:endParaRPr kumimoji="1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327B1-BB4A-BE12-B71E-C30FB36E30CC}"/>
              </a:ext>
            </a:extLst>
          </p:cNvPr>
          <p:cNvSpPr txBox="1"/>
          <p:nvPr/>
        </p:nvSpPr>
        <p:spPr>
          <a:xfrm>
            <a:off x="3364928" y="3522652"/>
            <a:ext cx="666097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뭄바이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8E2572-7D02-ABA0-E6DC-5EE6B0566C38}"/>
              </a:ext>
            </a:extLst>
          </p:cNvPr>
          <p:cNvSpPr txBox="1"/>
          <p:nvPr/>
        </p:nvSpPr>
        <p:spPr>
          <a:xfrm>
            <a:off x="6768443" y="3522652"/>
            <a:ext cx="666097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델리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64FF8A-91AA-6B74-5072-B8BD896CABF6}"/>
              </a:ext>
            </a:extLst>
          </p:cNvPr>
          <p:cNvSpPr txBox="1"/>
          <p:nvPr/>
        </p:nvSpPr>
        <p:spPr>
          <a:xfrm>
            <a:off x="9684794" y="3522652"/>
            <a:ext cx="1850193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하이데라바드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6F2D68-9057-D546-41FD-BED5B8C64C78}"/>
              </a:ext>
            </a:extLst>
          </p:cNvPr>
          <p:cNvSpPr txBox="1"/>
          <p:nvPr/>
        </p:nvSpPr>
        <p:spPr>
          <a:xfrm>
            <a:off x="3330968" y="1639309"/>
            <a:ext cx="666097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콜카타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2D0D2-019F-F29B-FFD7-F5BF5B2966C1}"/>
              </a:ext>
            </a:extLst>
          </p:cNvPr>
          <p:cNvSpPr txBox="1"/>
          <p:nvPr/>
        </p:nvSpPr>
        <p:spPr>
          <a:xfrm>
            <a:off x="6581423" y="1639309"/>
            <a:ext cx="853118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벵갈로르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9AD37-A44D-E449-8F4A-9B7012658AC4}"/>
              </a:ext>
            </a:extLst>
          </p:cNvPr>
          <p:cNvSpPr txBox="1"/>
          <p:nvPr/>
        </p:nvSpPr>
        <p:spPr>
          <a:xfrm>
            <a:off x="10067278" y="1639309"/>
            <a:ext cx="1850193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첸나이</a:t>
            </a:r>
            <a:endParaRPr kumimoji="1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7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A35C7C-8F82-E0E8-3BFD-D8CE323FD3B0}"/>
              </a:ext>
            </a:extLst>
          </p:cNvPr>
          <p:cNvSpPr txBox="1"/>
          <p:nvPr/>
        </p:nvSpPr>
        <p:spPr>
          <a:xfrm>
            <a:off x="1039518" y="525367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0CC546-39E6-F830-D3B9-209EBAD22250}"/>
              </a:ext>
            </a:extLst>
          </p:cNvPr>
          <p:cNvSpPr txBox="1"/>
          <p:nvPr/>
        </p:nvSpPr>
        <p:spPr>
          <a:xfrm>
            <a:off x="1498059" y="1859722"/>
            <a:ext cx="5551170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정의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목적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2.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셋의 구조 및 특징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3.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탐색적 데이터 분석과 시각화 결과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4.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향후 계획 및 맺음말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5.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질의 응답</a:t>
            </a:r>
          </a:p>
        </p:txBody>
      </p:sp>
      <p:cxnSp>
        <p:nvCxnSpPr>
          <p:cNvPr id="2" name="도형 83">
            <a:extLst>
              <a:ext uri="{FF2B5EF4-FFF2-40B4-BE49-F238E27FC236}">
                <a16:creationId xmlns:a16="http://schemas.microsoft.com/office/drawing/2014/main" id="{AFA8C4B7-3DB5-BDAD-2EB6-E5A07191F928}"/>
              </a:ext>
            </a:extLst>
          </p:cNvPr>
          <p:cNvCxnSpPr/>
          <p:nvPr/>
        </p:nvCxnSpPr>
        <p:spPr>
          <a:xfrm>
            <a:off x="287020" y="141243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도형 84">
            <a:extLst>
              <a:ext uri="{FF2B5EF4-FFF2-40B4-BE49-F238E27FC236}">
                <a16:creationId xmlns:a16="http://schemas.microsoft.com/office/drawing/2014/main" id="{B7939340-71EF-09F6-C43B-304E3D7F0ECF}"/>
              </a:ext>
            </a:extLst>
          </p:cNvPr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6F099-E1F0-E4DE-2FB0-722B934766F9}"/>
              </a:ext>
            </a:extLst>
          </p:cNvPr>
          <p:cNvGrpSpPr/>
          <p:nvPr/>
        </p:nvGrpSpPr>
        <p:grpSpPr>
          <a:xfrm>
            <a:off x="10158190" y="5373397"/>
            <a:ext cx="1133464" cy="672438"/>
            <a:chOff x="7049229" y="2748377"/>
            <a:chExt cx="4121543" cy="2445143"/>
          </a:xfrm>
        </p:grpSpPr>
        <p:pic>
          <p:nvPicPr>
            <p:cNvPr id="8" name="그림 7" descr="스크린샷, 그래픽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05245C47-E581-EEEB-D4F0-59058DED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49229" y="2748377"/>
              <a:ext cx="2445143" cy="2445143"/>
            </a:xfrm>
            <a:prstGeom prst="rect">
              <a:avLst/>
            </a:prstGeom>
          </p:spPr>
        </p:pic>
        <p:pic>
          <p:nvPicPr>
            <p:cNvPr id="18" name="그림 17" descr="스크린샷, 그래픽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630F0EDE-A3DE-BD5C-C13F-3328749DC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8725629" y="2748377"/>
              <a:ext cx="2445143" cy="2445143"/>
            </a:xfrm>
            <a:prstGeom prst="rect">
              <a:avLst/>
            </a:prstGeom>
            <a:effectLst>
              <a:outerShdw dist="50800" sx="1000" sy="1000" algn="ctr" rotWithShape="0">
                <a:srgbClr val="000000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25756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374426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03085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House Rent Prediction Dataset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863820"/>
            <a:ext cx="497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4. 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향후 과제 및 마무리</a:t>
            </a:r>
          </a:p>
        </p:txBody>
      </p:sp>
      <p:sp>
        <p:nvSpPr>
          <p:cNvPr id="18" name="갈매기형 수장[C] 17">
            <a:extLst>
              <a:ext uri="{FF2B5EF4-FFF2-40B4-BE49-F238E27FC236}">
                <a16:creationId xmlns:a16="http://schemas.microsoft.com/office/drawing/2014/main" id="{45643236-F90B-8B41-8D6F-ED26164EC5AA}"/>
              </a:ext>
            </a:extLst>
          </p:cNvPr>
          <p:cNvSpPr/>
          <p:nvPr/>
        </p:nvSpPr>
        <p:spPr>
          <a:xfrm>
            <a:off x="8133304" y="2340928"/>
            <a:ext cx="2362200" cy="1082040"/>
          </a:xfrm>
          <a:prstGeom prst="chevron">
            <a:avLst/>
          </a:prstGeom>
          <a:solidFill>
            <a:srgbClr val="E0EFFE">
              <a:alpha val="44706"/>
            </a:srgb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 모형</a:t>
            </a:r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F5EB2-108E-3B36-4D5A-7B0CB96422A6}"/>
              </a:ext>
            </a:extLst>
          </p:cNvPr>
          <p:cNvSpPr txBox="1"/>
          <p:nvPr/>
        </p:nvSpPr>
        <p:spPr>
          <a:xfrm>
            <a:off x="8590695" y="1790401"/>
            <a:ext cx="1090295" cy="889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추후 과제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F6BA9C-09F7-5B9D-ACEE-4A4CCD333E95}"/>
              </a:ext>
            </a:extLst>
          </p:cNvPr>
          <p:cNvSpPr txBox="1"/>
          <p:nvPr/>
        </p:nvSpPr>
        <p:spPr>
          <a:xfrm>
            <a:off x="1342008" y="2384991"/>
            <a:ext cx="4987568" cy="433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 지역에서 봤을 때 임대료와 상관관계가 가장 큰 값은 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화장실의 수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매물 특징과 </a:t>
            </a:r>
            <a:r>
              <a:rPr kumimoji="1"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요약통계량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등이 비슷한 도시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같은 그룹으로 묶어 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하나의 예측모형 사용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가능할 것 같다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나머지는 </a:t>
            </a:r>
            <a:r>
              <a:rPr kumimoji="1"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도시별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특징이 뚜렷하게 구분되어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인도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도시별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예측모형을 만드는 것이 바람직할 것으로 예상된다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도시별로도 이상치가 있었는데 이상치 처리에 대한 부분 고민해봐야 할 것 같다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&gt;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상한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임계값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하한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임계값으로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대체하여 예측 모형 정규화 할지 결정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6599-D330-B477-FD39-9D87D5985F26}"/>
              </a:ext>
            </a:extLst>
          </p:cNvPr>
          <p:cNvSpPr txBox="1"/>
          <p:nvPr/>
        </p:nvSpPr>
        <p:spPr>
          <a:xfrm>
            <a:off x="1399172" y="1721739"/>
            <a:ext cx="2082533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결론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" name="직선 연결선[R] 11">
            <a:extLst>
              <a:ext uri="{FF2B5EF4-FFF2-40B4-BE49-F238E27FC236}">
                <a16:creationId xmlns:a16="http://schemas.microsoft.com/office/drawing/2014/main" id="{C4E86DD7-B050-5554-81A6-39D55A5E44A3}"/>
              </a:ext>
            </a:extLst>
          </p:cNvPr>
          <p:cNvCxnSpPr>
            <a:cxnSpLocks/>
          </p:cNvCxnSpPr>
          <p:nvPr/>
        </p:nvCxnSpPr>
        <p:spPr>
          <a:xfrm>
            <a:off x="6672804" y="1917398"/>
            <a:ext cx="10984" cy="4416044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7A0541-4795-22CA-599A-8FA82B402FDB}"/>
              </a:ext>
            </a:extLst>
          </p:cNvPr>
          <p:cNvSpPr txBox="1"/>
          <p:nvPr/>
        </p:nvSpPr>
        <p:spPr>
          <a:xfrm>
            <a:off x="7284005" y="3812222"/>
            <a:ext cx="4414929" cy="174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모델링에 방해되는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도시별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이상치 처리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도시별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상관계수 구하기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도시간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ANOVA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분석을 통해 차이와 공통점 분석 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045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7F37C-FF48-B240-E182-133E8C849B34}"/>
              </a:ext>
            </a:extLst>
          </p:cNvPr>
          <p:cNvSpPr txBox="1"/>
          <p:nvPr/>
        </p:nvSpPr>
        <p:spPr>
          <a:xfrm>
            <a:off x="3606800" y="3105835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rgbClr val="2C41DA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Q&amp;A</a:t>
            </a:r>
            <a:endParaRPr kumimoji="1" lang="ko-KR" altLang="en-US" sz="3600" b="1" dirty="0">
              <a:solidFill>
                <a:srgbClr val="2C41DA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A2E34-C279-D3AE-4963-A5ECFED8A76B}"/>
              </a:ext>
            </a:extLst>
          </p:cNvPr>
          <p:cNvSpPr txBox="1"/>
          <p:nvPr/>
        </p:nvSpPr>
        <p:spPr>
          <a:xfrm>
            <a:off x="992505" y="863820"/>
            <a:ext cx="497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5. 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239312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649095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03085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House Rent Prediction Dataset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908210"/>
            <a:ext cx="497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1. </a:t>
            </a:r>
            <a:r>
              <a:rPr kumimoji="1" lang="ko-KR" altLang="en-US" sz="32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정의</a:t>
            </a:r>
            <a:r>
              <a:rPr kumimoji="1" lang="en-US" altLang="ko-KR" sz="32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R" altLang="en-US" sz="32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목적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053AF9-7E72-2F93-5183-8F5DC02A6C4E}"/>
              </a:ext>
            </a:extLst>
          </p:cNvPr>
          <p:cNvGrpSpPr/>
          <p:nvPr/>
        </p:nvGrpSpPr>
        <p:grpSpPr>
          <a:xfrm>
            <a:off x="1173480" y="2408079"/>
            <a:ext cx="5613400" cy="1173480"/>
            <a:chOff x="2646680" y="2042160"/>
            <a:chExt cx="5613400" cy="11734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EDA3A6-536F-FB87-298B-A901031DED41}"/>
                </a:ext>
              </a:extLst>
            </p:cNvPr>
            <p:cNvSpPr/>
            <p:nvPr/>
          </p:nvSpPr>
          <p:spPr>
            <a:xfrm>
              <a:off x="2646680" y="2042160"/>
              <a:ext cx="5613400" cy="1173480"/>
            </a:xfrm>
            <a:prstGeom prst="rect">
              <a:avLst/>
            </a:prstGeom>
            <a:solidFill>
              <a:schemeClr val="bg1">
                <a:alpha val="99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04D2C-6BF8-B790-62DC-F3FDE504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855" y="2227262"/>
              <a:ext cx="5321300" cy="8509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F24FA0-6D92-B8D5-2950-6F3CC12116A4}"/>
              </a:ext>
            </a:extLst>
          </p:cNvPr>
          <p:cNvSpPr txBox="1"/>
          <p:nvPr/>
        </p:nvSpPr>
        <p:spPr>
          <a:xfrm>
            <a:off x="1077595" y="1718414"/>
            <a:ext cx="5551170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인도에서 가장 많이 쓰는 부동산 사이트 순위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매직브릭스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F84A5-B9DE-774C-3A91-2A55EB947200}"/>
              </a:ext>
            </a:extLst>
          </p:cNvPr>
          <p:cNvSpPr txBox="1"/>
          <p:nvPr/>
        </p:nvSpPr>
        <p:spPr>
          <a:xfrm>
            <a:off x="7494443" y="2408079"/>
            <a:ext cx="4413077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우리나라의 직방 사이트 격인 인도의 부동산 사이트 데이터를 통해 실제 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인도 대도시별 임대 매물 특징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과 </a:t>
            </a:r>
            <a:r>
              <a:rPr kumimoji="1"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임대 부동산 시장을 분석</a:t>
            </a: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4183D-51CA-14FC-BC04-BD647E04C43A}"/>
              </a:ext>
            </a:extLst>
          </p:cNvPr>
          <p:cNvSpPr txBox="1"/>
          <p:nvPr/>
        </p:nvSpPr>
        <p:spPr>
          <a:xfrm>
            <a:off x="7330544" y="1730357"/>
            <a:ext cx="5551170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정의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6" name="그림 15">
            <a:hlinkClick r:id="rId4"/>
            <a:extLst>
              <a:ext uri="{FF2B5EF4-FFF2-40B4-BE49-F238E27FC236}">
                <a16:creationId xmlns:a16="http://schemas.microsoft.com/office/drawing/2014/main" id="{8FA69F4C-B8BC-3826-D450-E47745EAA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684" y="3935262"/>
            <a:ext cx="3793075" cy="2225190"/>
          </a:xfrm>
          <a:prstGeom prst="rect">
            <a:avLst/>
          </a:prstGeom>
          <a:ln>
            <a:noFill/>
          </a:ln>
          <a:effectLst>
            <a:outerShdw blurRad="241300" dist="101600" dir="2700000" sx="99000" sy="99000" algn="tl" rotWithShape="0">
              <a:srgbClr val="333333">
                <a:alpha val="26000"/>
              </a:srgbClr>
            </a:outerShdw>
          </a:effectLst>
        </p:spPr>
      </p:pic>
      <p:cxnSp>
        <p:nvCxnSpPr>
          <p:cNvPr id="19" name="직선 연결선[R] 11">
            <a:extLst>
              <a:ext uri="{FF2B5EF4-FFF2-40B4-BE49-F238E27FC236}">
                <a16:creationId xmlns:a16="http://schemas.microsoft.com/office/drawing/2014/main" id="{23269D76-09D9-B908-1BBE-3C41F973538C}"/>
              </a:ext>
            </a:extLst>
          </p:cNvPr>
          <p:cNvCxnSpPr>
            <a:cxnSpLocks/>
          </p:cNvCxnSpPr>
          <p:nvPr/>
        </p:nvCxnSpPr>
        <p:spPr>
          <a:xfrm>
            <a:off x="7045785" y="1849127"/>
            <a:ext cx="0" cy="4311325"/>
          </a:xfrm>
          <a:prstGeom prst="line">
            <a:avLst/>
          </a:prstGeom>
          <a:ln w="635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203843-4E26-5C8E-71F0-0364AD6F4A7B}"/>
              </a:ext>
            </a:extLst>
          </p:cNvPr>
          <p:cNvSpPr txBox="1"/>
          <p:nvPr/>
        </p:nvSpPr>
        <p:spPr>
          <a:xfrm>
            <a:off x="7330544" y="3943216"/>
            <a:ext cx="5551170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/>
              <a:t>부동산의 시장 가치 파악이나 시장 임대료 산정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/>
          <p:cNvCxnSpPr>
            <a:cxnSpLocks/>
          </p:cNvCxnSpPr>
          <p:nvPr/>
        </p:nvCxnSpPr>
        <p:spPr>
          <a:xfrm>
            <a:off x="373569" y="1397703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03085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House Rent Prediction Dataset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695325" y="908210"/>
            <a:ext cx="497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1. 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정의</a:t>
            </a:r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목적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5FF68-FEF5-0D25-DE93-75AE8C5BF76C}"/>
              </a:ext>
            </a:extLst>
          </p:cNvPr>
          <p:cNvSpPr txBox="1"/>
          <p:nvPr/>
        </p:nvSpPr>
        <p:spPr>
          <a:xfrm>
            <a:off x="1077595" y="5252214"/>
            <a:ext cx="9917177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도시별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임대매물 특징 파악과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임대료 예측을 위한 </a:t>
            </a:r>
            <a:r>
              <a:rPr kumimoji="1"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6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 대도시 제곱 피트당 임대료 분석</a:t>
            </a:r>
            <a:endParaRPr kumimoji="1"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84FC5-9F81-508F-9A24-AF9299BEDB09}"/>
              </a:ext>
            </a:extLst>
          </p:cNvPr>
          <p:cNvSpPr txBox="1"/>
          <p:nvPr/>
        </p:nvSpPr>
        <p:spPr>
          <a:xfrm>
            <a:off x="1077595" y="4872846"/>
            <a:ext cx="5551170" cy="379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목적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2454560-07EB-5F2E-E03A-ABFD4AF634C0}"/>
              </a:ext>
            </a:extLst>
          </p:cNvPr>
          <p:cNvCxnSpPr>
            <a:cxnSpLocks/>
          </p:cNvCxnSpPr>
          <p:nvPr/>
        </p:nvCxnSpPr>
        <p:spPr>
          <a:xfrm>
            <a:off x="819150" y="4786551"/>
            <a:ext cx="10610850" cy="0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24728DFE-F67A-C015-5443-B2EDC2AF1B7C}"/>
              </a:ext>
            </a:extLst>
          </p:cNvPr>
          <p:cNvSpPr/>
          <p:nvPr/>
        </p:nvSpPr>
        <p:spPr>
          <a:xfrm>
            <a:off x="1784177" y="2688366"/>
            <a:ext cx="1161011" cy="11610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뭄바이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21527F4-09DF-F303-734D-B6BB6D9E2E25}"/>
              </a:ext>
            </a:extLst>
          </p:cNvPr>
          <p:cNvSpPr/>
          <p:nvPr/>
        </p:nvSpPr>
        <p:spPr>
          <a:xfrm>
            <a:off x="3284878" y="2688366"/>
            <a:ext cx="1161011" cy="11610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델리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A60AE8-1B4F-30DE-5FEE-43B1E08E0280}"/>
              </a:ext>
            </a:extLst>
          </p:cNvPr>
          <p:cNvSpPr/>
          <p:nvPr/>
        </p:nvSpPr>
        <p:spPr>
          <a:xfrm>
            <a:off x="4785579" y="2688366"/>
            <a:ext cx="1161011" cy="11610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벵갈로르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2146B9-11F7-7091-8B47-6DF047241B61}"/>
              </a:ext>
            </a:extLst>
          </p:cNvPr>
          <p:cNvSpPr/>
          <p:nvPr/>
        </p:nvSpPr>
        <p:spPr>
          <a:xfrm>
            <a:off x="9287683" y="2688366"/>
            <a:ext cx="1161011" cy="11610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콜카타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4642E4-ECF2-0992-51EF-5B174AF4FB43}"/>
              </a:ext>
            </a:extLst>
          </p:cNvPr>
          <p:cNvSpPr/>
          <p:nvPr/>
        </p:nvSpPr>
        <p:spPr>
          <a:xfrm>
            <a:off x="7786981" y="2688366"/>
            <a:ext cx="1161011" cy="11610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첸나이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F0C891-8D46-7641-A110-36AB57D7F569}"/>
              </a:ext>
            </a:extLst>
          </p:cNvPr>
          <p:cNvSpPr/>
          <p:nvPr/>
        </p:nvSpPr>
        <p:spPr>
          <a:xfrm>
            <a:off x="6286280" y="2688366"/>
            <a:ext cx="1161011" cy="11610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하이데라바드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C4ED3C-1A26-17CE-7CA0-6D10260C4458}"/>
              </a:ext>
            </a:extLst>
          </p:cNvPr>
          <p:cNvSpPr txBox="1"/>
          <p:nvPr/>
        </p:nvSpPr>
        <p:spPr>
          <a:xfrm>
            <a:off x="906607" y="1769155"/>
            <a:ext cx="6094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인구 1000만이 넘는 인도 도시 6개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0FC281C-FC1A-84A6-2911-E04DC7A5EFDD}"/>
              </a:ext>
            </a:extLst>
          </p:cNvPr>
          <p:cNvCxnSpPr>
            <a:stCxn id="20" idx="0"/>
            <a:endCxn id="24" idx="0"/>
          </p:cNvCxnSpPr>
          <p:nvPr/>
        </p:nvCxnSpPr>
        <p:spPr>
          <a:xfrm rot="5400000" flipH="1" flipV="1">
            <a:off x="6866786" y="1187665"/>
            <a:ext cx="12700" cy="3001402"/>
          </a:xfrm>
          <a:prstGeom prst="bentConnector3">
            <a:avLst>
              <a:gd name="adj1" fmla="val 261818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4355282-F0D0-2488-8FFA-2BE229C5E412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6866785" y="2376592"/>
            <a:ext cx="1" cy="311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771B41C-EF84-2FBF-D87F-0FF655B2F790}"/>
              </a:ext>
            </a:extLst>
          </p:cNvPr>
          <p:cNvSpPr txBox="1"/>
          <p:nvPr/>
        </p:nvSpPr>
        <p:spPr>
          <a:xfrm>
            <a:off x="6096000" y="2003422"/>
            <a:ext cx="14367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/>
              <a:t>IT로</a:t>
            </a:r>
            <a:r>
              <a:rPr lang="ko-KR" altLang="en-US" sz="1100" dirty="0"/>
              <a:t> 유명한 도시</a:t>
            </a:r>
          </a:p>
        </p:txBody>
      </p:sp>
    </p:spTree>
    <p:extLst>
      <p:ext uri="{BB962C8B-B14F-4D97-AF65-F5344CB8AC3E}">
        <p14:creationId xmlns:p14="http://schemas.microsoft.com/office/powerpoint/2010/main" val="205618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374426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03085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House Rent Prediction Dataset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863820"/>
            <a:ext cx="497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1-1 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범위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5FF68-FEF5-0D25-DE93-75AE8C5BF76C}"/>
              </a:ext>
            </a:extLst>
          </p:cNvPr>
          <p:cNvSpPr txBox="1"/>
          <p:nvPr/>
        </p:nvSpPr>
        <p:spPr>
          <a:xfrm>
            <a:off x="7188969" y="4099455"/>
            <a:ext cx="5551170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임대료 상관관계 분석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도시별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임대 특징 분석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5" name="갈매기형 수장[C] 14">
            <a:extLst>
              <a:ext uri="{FF2B5EF4-FFF2-40B4-BE49-F238E27FC236}">
                <a16:creationId xmlns:a16="http://schemas.microsoft.com/office/drawing/2014/main" id="{8ACA705D-4F67-3200-98C4-067F0A20480A}"/>
              </a:ext>
            </a:extLst>
          </p:cNvPr>
          <p:cNvSpPr/>
          <p:nvPr/>
        </p:nvSpPr>
        <p:spPr>
          <a:xfrm>
            <a:off x="1092200" y="2948492"/>
            <a:ext cx="2362200" cy="1082040"/>
          </a:xfrm>
          <a:prstGeom prst="chevron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kumimoji="1" lang="en-US" altLang="ko-KR" sz="1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(Kaggle)</a:t>
            </a:r>
            <a:endParaRPr kumimoji="1"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갈매기형 수장[C] 15">
            <a:extLst>
              <a:ext uri="{FF2B5EF4-FFF2-40B4-BE49-F238E27FC236}">
                <a16:creationId xmlns:a16="http://schemas.microsoft.com/office/drawing/2014/main" id="{9D0A1D68-59F1-A44E-378A-AA7AEDA01C84}"/>
              </a:ext>
            </a:extLst>
          </p:cNvPr>
          <p:cNvSpPr/>
          <p:nvPr/>
        </p:nvSpPr>
        <p:spPr>
          <a:xfrm>
            <a:off x="5156712" y="2948492"/>
            <a:ext cx="2362200" cy="1082040"/>
          </a:xfrm>
          <a:prstGeom prst="chevron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kumimoji="1"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갈매기형 수장[C] 16">
            <a:extLst>
              <a:ext uri="{FF2B5EF4-FFF2-40B4-BE49-F238E27FC236}">
                <a16:creationId xmlns:a16="http://schemas.microsoft.com/office/drawing/2014/main" id="{D2C053B2-33BF-FA9B-2C5B-BE11F73EDEEE}"/>
              </a:ext>
            </a:extLst>
          </p:cNvPr>
          <p:cNvSpPr/>
          <p:nvPr/>
        </p:nvSpPr>
        <p:spPr>
          <a:xfrm>
            <a:off x="7188969" y="2948492"/>
            <a:ext cx="2362200" cy="1082040"/>
          </a:xfrm>
          <a:prstGeom prst="chevron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EDA</a:t>
            </a:r>
            <a:endParaRPr kumimoji="1"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갈매기형 수장[C] 17">
            <a:extLst>
              <a:ext uri="{FF2B5EF4-FFF2-40B4-BE49-F238E27FC236}">
                <a16:creationId xmlns:a16="http://schemas.microsoft.com/office/drawing/2014/main" id="{45643236-F90B-8B41-8D6F-ED26164EC5AA}"/>
              </a:ext>
            </a:extLst>
          </p:cNvPr>
          <p:cNvSpPr/>
          <p:nvPr/>
        </p:nvSpPr>
        <p:spPr>
          <a:xfrm>
            <a:off x="9224327" y="2948492"/>
            <a:ext cx="2362200" cy="1082040"/>
          </a:xfrm>
          <a:prstGeom prst="chevron">
            <a:avLst/>
          </a:prstGeom>
          <a:solidFill>
            <a:srgbClr val="E0EFFE">
              <a:alpha val="44706"/>
            </a:srgb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 모형</a:t>
            </a:r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F5EB2-108E-3B36-4D5A-7B0CB96422A6}"/>
              </a:ext>
            </a:extLst>
          </p:cNvPr>
          <p:cNvSpPr txBox="1"/>
          <p:nvPr/>
        </p:nvSpPr>
        <p:spPr>
          <a:xfrm>
            <a:off x="9950919" y="2397965"/>
            <a:ext cx="1090295" cy="889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추후 과제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CE6B3-6DF6-8F4F-B48C-50D0BDAAB152}"/>
              </a:ext>
            </a:extLst>
          </p:cNvPr>
          <p:cNvSpPr txBox="1"/>
          <p:nvPr/>
        </p:nvSpPr>
        <p:spPr>
          <a:xfrm>
            <a:off x="1106011" y="1782091"/>
            <a:ext cx="5551170" cy="123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주택 가격 영향 요소 파악 및 특징 시각화 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F6BA9C-09F7-5B9D-ACEE-4A4CCD333E95}"/>
              </a:ext>
            </a:extLst>
          </p:cNvPr>
          <p:cNvSpPr txBox="1"/>
          <p:nvPr/>
        </p:nvSpPr>
        <p:spPr>
          <a:xfrm>
            <a:off x="3195320" y="4099455"/>
            <a:ext cx="2082533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불필요한 변수 삭제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분포 파악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임대료 이상치 파악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갈매기형 수장[C] 21">
            <a:extLst>
              <a:ext uri="{FF2B5EF4-FFF2-40B4-BE49-F238E27FC236}">
                <a16:creationId xmlns:a16="http://schemas.microsoft.com/office/drawing/2014/main" id="{E194970D-788B-78B1-AFC3-61A2681206CC}"/>
              </a:ext>
            </a:extLst>
          </p:cNvPr>
          <p:cNvSpPr/>
          <p:nvPr/>
        </p:nvSpPr>
        <p:spPr>
          <a:xfrm>
            <a:off x="3124456" y="2948492"/>
            <a:ext cx="2362200" cy="1082040"/>
          </a:xfrm>
          <a:prstGeom prst="chevron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변수 정보 </a:t>
            </a:r>
            <a:endParaRPr kumimoji="1" lang="en-US" altLang="ko-KR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6599-D330-B477-FD39-9D87D5985F26}"/>
              </a:ext>
            </a:extLst>
          </p:cNvPr>
          <p:cNvSpPr txBox="1"/>
          <p:nvPr/>
        </p:nvSpPr>
        <p:spPr>
          <a:xfrm>
            <a:off x="5192144" y="4099455"/>
            <a:ext cx="2082533" cy="175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분할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카테고리 변수 변환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 스케일링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32671-32B7-B41A-4880-FFEAEA434CB9}"/>
              </a:ext>
            </a:extLst>
          </p:cNvPr>
          <p:cNvSpPr txBox="1"/>
          <p:nvPr/>
        </p:nvSpPr>
        <p:spPr>
          <a:xfrm>
            <a:off x="1169485" y="4247094"/>
            <a:ext cx="208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4746</a:t>
            </a:r>
            <a:r>
              <a:rPr lang="ko-KR" altLang="en-US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데이터</a:t>
            </a:r>
            <a:endParaRPr kumimoji="1" lang="ko-KR" altLang="en-US" sz="14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53545-EE24-99FB-3973-DB800DE0110F}"/>
              </a:ext>
            </a:extLst>
          </p:cNvPr>
          <p:cNvSpPr txBox="1"/>
          <p:nvPr/>
        </p:nvSpPr>
        <p:spPr>
          <a:xfrm>
            <a:off x="1169485" y="1647757"/>
            <a:ext cx="208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2023-12-05 </a:t>
            </a:r>
            <a:r>
              <a:rPr lang="ko-KR" altLang="en-US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기준</a:t>
            </a:r>
            <a:endParaRPr kumimoji="1" lang="ko-KR" altLang="en-US" sz="14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38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447722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03085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e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House Rent Prediction Dataset</a:t>
            </a: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863820"/>
            <a:ext cx="497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2. </a:t>
            </a:r>
            <a:r>
              <a:rPr kumimoji="1" lang="ko-KR" altLang="en-US" sz="24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셋의 구조 및 특징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6F735F-15C2-5D46-AE4E-50B3CE5DE8CA}"/>
              </a:ext>
            </a:extLst>
          </p:cNvPr>
          <p:cNvSpPr/>
          <p:nvPr/>
        </p:nvSpPr>
        <p:spPr>
          <a:xfrm>
            <a:off x="1547408" y="2230477"/>
            <a:ext cx="3327019" cy="493874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행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4746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데이터</a:t>
            </a:r>
            <a:endParaRPr kumimoji="1"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26D61-C6B4-2957-D96D-AC90EDA9F8D5}"/>
              </a:ext>
            </a:extLst>
          </p:cNvPr>
          <p:cNvSpPr txBox="1"/>
          <p:nvPr/>
        </p:nvSpPr>
        <p:spPr>
          <a:xfrm>
            <a:off x="1547409" y="2860636"/>
            <a:ext cx="3029350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오브젝트형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수치형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아이디 컬럼 없음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결측치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없음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5452D-183C-4C08-68A2-BF6D2AE3E4A9}"/>
              </a:ext>
            </a:extLst>
          </p:cNvPr>
          <p:cNvSpPr txBox="1"/>
          <p:nvPr/>
        </p:nvSpPr>
        <p:spPr>
          <a:xfrm>
            <a:off x="6809874" y="2230477"/>
            <a:ext cx="4647158" cy="2041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셋 분석 목적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임대료 예측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종속 변수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Rent(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그룹화 변수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City(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인도 핵심 도시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곳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인구수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뭄바이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델리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벵갈로르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하이데라바드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첸나이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콜카타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7FC662F-0C34-8BE9-6542-C50FBD7B13D2}"/>
              </a:ext>
            </a:extLst>
          </p:cNvPr>
          <p:cNvCxnSpPr>
            <a:cxnSpLocks/>
          </p:cNvCxnSpPr>
          <p:nvPr/>
        </p:nvCxnSpPr>
        <p:spPr>
          <a:xfrm>
            <a:off x="6850133" y="3029618"/>
            <a:ext cx="2518130" cy="0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0">
            <a:extLst>
              <a:ext uri="{FF2B5EF4-FFF2-40B4-BE49-F238E27FC236}">
                <a16:creationId xmlns:a16="http://schemas.microsoft.com/office/drawing/2014/main" id="{6271A759-870B-76F3-C724-0BC3F5666B5D}"/>
              </a:ext>
            </a:extLst>
          </p:cNvPr>
          <p:cNvCxnSpPr>
            <a:cxnSpLocks/>
          </p:cNvCxnSpPr>
          <p:nvPr/>
        </p:nvCxnSpPr>
        <p:spPr>
          <a:xfrm>
            <a:off x="6850133" y="3440940"/>
            <a:ext cx="2518130" cy="0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66325D-1D4B-68D0-3918-6FECEE417895}"/>
              </a:ext>
            </a:extLst>
          </p:cNvPr>
          <p:cNvSpPr txBox="1"/>
          <p:nvPr/>
        </p:nvSpPr>
        <p:spPr>
          <a:xfrm>
            <a:off x="1532829" y="1840517"/>
            <a:ext cx="4523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House Rent Data.csv</a:t>
            </a:r>
            <a:endParaRPr lang="ko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4" name="직선 연결선[R] 11">
            <a:extLst>
              <a:ext uri="{FF2B5EF4-FFF2-40B4-BE49-F238E27FC236}">
                <a16:creationId xmlns:a16="http://schemas.microsoft.com/office/drawing/2014/main" id="{24D66CF2-816F-DF3B-9FD8-AF9695D9B147}"/>
              </a:ext>
            </a:extLst>
          </p:cNvPr>
          <p:cNvCxnSpPr>
            <a:cxnSpLocks/>
          </p:cNvCxnSpPr>
          <p:nvPr/>
        </p:nvCxnSpPr>
        <p:spPr>
          <a:xfrm>
            <a:off x="6066070" y="2062701"/>
            <a:ext cx="10377" cy="4172077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4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840105" y="356969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2. 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셋의 구조 및 특징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–</a:t>
            </a: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변수 살펴보기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F68D-DB8A-592C-F9E3-E03A9F84A7A9}"/>
              </a:ext>
            </a:extLst>
          </p:cNvPr>
          <p:cNvSpPr txBox="1"/>
          <p:nvPr/>
        </p:nvSpPr>
        <p:spPr>
          <a:xfrm>
            <a:off x="1295400" y="1223645"/>
            <a:ext cx="9360319" cy="4812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ko-KR" b="1" i="1" dirty="0">
                <a:effectLst/>
                <a:latin typeface="-apple-system"/>
              </a:rPr>
              <a:t>About the dataset (12columns)</a:t>
            </a:r>
          </a:p>
          <a:p>
            <a:pPr algn="l"/>
            <a:endParaRPr lang="en" altLang="ko-KR" b="1" i="0" dirty="0"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BHK: Number of Bedrooms, Hall, Kitchen. </a:t>
            </a:r>
            <a:r>
              <a:rPr lang="ko-KR" altLang="en-US" sz="1400" b="0" i="0" dirty="0">
                <a:effectLst/>
                <a:latin typeface="-apple-system"/>
              </a:rPr>
              <a:t>침실</a:t>
            </a:r>
            <a:r>
              <a:rPr lang="en-US" altLang="ko-KR" sz="1400" b="0" i="0" dirty="0">
                <a:effectLst/>
                <a:latin typeface="-apple-system"/>
              </a:rPr>
              <a:t>, </a:t>
            </a:r>
            <a:r>
              <a:rPr lang="ko-KR" altLang="en-US" sz="1400" b="0" i="0" dirty="0">
                <a:effectLst/>
                <a:latin typeface="-apple-system"/>
              </a:rPr>
              <a:t>홀</a:t>
            </a:r>
            <a:r>
              <a:rPr lang="en-US" altLang="ko-KR" sz="1400" b="0" i="0" dirty="0">
                <a:effectLst/>
                <a:latin typeface="-apple-system"/>
              </a:rPr>
              <a:t>, </a:t>
            </a:r>
            <a:r>
              <a:rPr lang="ko-KR" altLang="en-US" sz="1400" b="0" i="0" dirty="0">
                <a:effectLst/>
                <a:latin typeface="-apple-system"/>
              </a:rPr>
              <a:t>주방 개수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Rent: Rent of the Houses/Apartments/Flats. </a:t>
            </a:r>
            <a:r>
              <a:rPr lang="ko-KR" altLang="en-US" sz="1400" b="0" i="0" dirty="0">
                <a:effectLst/>
                <a:latin typeface="-apple-system"/>
              </a:rPr>
              <a:t>임대료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Size: Size of the Houses/Apartments/Flats in Square Feet. </a:t>
            </a:r>
            <a:r>
              <a:rPr lang="ko-KR" altLang="en-US" sz="1400" b="0" i="0" dirty="0">
                <a:effectLst/>
                <a:latin typeface="-apple-system"/>
              </a:rPr>
              <a:t>제곱 피트 단위의 크기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Floor: Houses/Apartments/Flats situated in which Floor and Total Number of Floors (Example: Ground out of 2, 3 out of 5, etc.) </a:t>
            </a:r>
            <a:r>
              <a:rPr lang="ko-KR" altLang="en-US" sz="1400" b="0" i="0" dirty="0">
                <a:effectLst/>
                <a:latin typeface="-apple-system"/>
              </a:rPr>
              <a:t>주택 건물의 총 층수와 주택이 위치한 층수 정보 </a:t>
            </a:r>
            <a:r>
              <a:rPr lang="en-US" altLang="ko-KR" sz="1400" b="0" i="0" dirty="0">
                <a:effectLst/>
                <a:latin typeface="-apple-system"/>
              </a:rPr>
              <a:t>(</a:t>
            </a:r>
            <a:r>
              <a:rPr lang="ko-KR" altLang="en-US" sz="1400" b="0" i="0" dirty="0">
                <a:effectLst/>
                <a:latin typeface="-apple-system"/>
              </a:rPr>
              <a:t>예</a:t>
            </a:r>
            <a:r>
              <a:rPr lang="en-US" altLang="ko-KR" sz="1400" b="0" i="0" dirty="0">
                <a:effectLst/>
                <a:latin typeface="-apple-system"/>
              </a:rPr>
              <a:t>: 5</a:t>
            </a:r>
            <a:r>
              <a:rPr lang="ko-KR" altLang="en-US" sz="1400" b="0" i="0" dirty="0">
                <a:effectLst/>
                <a:latin typeface="-apple-system"/>
              </a:rPr>
              <a:t>층 중 </a:t>
            </a:r>
            <a:r>
              <a:rPr lang="en-US" altLang="ko-KR" sz="1400" b="0" i="0" dirty="0">
                <a:effectLst/>
                <a:latin typeface="-apple-system"/>
              </a:rPr>
              <a:t>3</a:t>
            </a:r>
            <a:r>
              <a:rPr lang="ko-KR" altLang="en-US" sz="1400" b="0" i="0" dirty="0">
                <a:effectLst/>
                <a:latin typeface="-apple-system"/>
              </a:rPr>
              <a:t>층</a:t>
            </a:r>
            <a:r>
              <a:rPr lang="en-US" altLang="ko-KR" sz="1400" b="0" i="0" dirty="0">
                <a:effectLst/>
                <a:latin typeface="-apple-system"/>
              </a:rPr>
              <a:t>) </a:t>
            </a:r>
            <a:r>
              <a:rPr lang="en" altLang="ko-KR" sz="1400" b="0" i="0" dirty="0">
                <a:effectLst/>
                <a:latin typeface="-apple-system"/>
              </a:rPr>
              <a:t>first floor, ground floor </a:t>
            </a:r>
            <a:r>
              <a:rPr lang="ko-KR" altLang="en-US" sz="1400" b="0" i="0" dirty="0">
                <a:effectLst/>
                <a:latin typeface="-apple-system"/>
              </a:rPr>
              <a:t>의 차이 있음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Area Type: Size of the Houses/Apartments/Flats calculated on either Super Area or Carpet Area or Build Area.</a:t>
            </a:r>
            <a:r>
              <a:rPr lang="en-US" altLang="ko-KR" sz="1400" b="0" i="0" dirty="0">
                <a:effectLst/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Area Locality: Locality of the Houses/Apartments/Flats. </a:t>
            </a:r>
            <a:r>
              <a:rPr lang="ko-KR" altLang="en-US" sz="1400" b="0" i="0" dirty="0">
                <a:effectLst/>
                <a:latin typeface="-apple-system"/>
              </a:rPr>
              <a:t>주택</a:t>
            </a:r>
            <a:r>
              <a:rPr lang="en-US" altLang="ko-KR" sz="1400" b="0" i="0" dirty="0">
                <a:effectLst/>
                <a:latin typeface="-apple-system"/>
              </a:rPr>
              <a:t>/</a:t>
            </a:r>
            <a:r>
              <a:rPr lang="ko-KR" altLang="en-US" sz="1400" b="0" i="0" dirty="0">
                <a:effectLst/>
                <a:latin typeface="-apple-system"/>
              </a:rPr>
              <a:t>아파트</a:t>
            </a:r>
            <a:r>
              <a:rPr lang="en-US" altLang="ko-KR" sz="1400" b="0" i="0" dirty="0">
                <a:effectLst/>
                <a:latin typeface="-apple-system"/>
              </a:rPr>
              <a:t>/</a:t>
            </a:r>
            <a:r>
              <a:rPr lang="ko-KR" altLang="en-US" sz="1400" b="0" i="0" dirty="0">
                <a:effectLst/>
                <a:latin typeface="-apple-system"/>
              </a:rPr>
              <a:t>플랫 지역성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City: City where the Houses/Apartments/Flats are Located. </a:t>
            </a:r>
            <a:r>
              <a:rPr lang="ko-KR" altLang="en-US" sz="1400" b="0" i="0" dirty="0">
                <a:effectLst/>
                <a:latin typeface="-apple-system"/>
              </a:rPr>
              <a:t>주택</a:t>
            </a:r>
            <a:r>
              <a:rPr lang="en-US" altLang="ko-KR" sz="1400" b="0" i="0" dirty="0">
                <a:effectLst/>
                <a:latin typeface="-apple-system"/>
              </a:rPr>
              <a:t>/</a:t>
            </a:r>
            <a:r>
              <a:rPr lang="ko-KR" altLang="en-US" sz="1400" b="0" i="0" dirty="0">
                <a:effectLst/>
                <a:latin typeface="-apple-system"/>
              </a:rPr>
              <a:t>아파트</a:t>
            </a:r>
            <a:r>
              <a:rPr lang="en-US" altLang="ko-KR" sz="1400" b="0" i="0" dirty="0">
                <a:effectLst/>
                <a:latin typeface="-apple-system"/>
              </a:rPr>
              <a:t>/</a:t>
            </a:r>
            <a:r>
              <a:rPr lang="ko-KR" altLang="en-US" sz="1400" b="0" i="0" dirty="0">
                <a:effectLst/>
                <a:latin typeface="-apple-system"/>
              </a:rPr>
              <a:t>플랫 위치한 도시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Furnishing Status: Furnishing Status of the Houses/Apartments/Flats, either it is Furnished or Semi-Furnished or Unfurnished. </a:t>
            </a:r>
            <a:r>
              <a:rPr lang="ko-KR" altLang="en-US" sz="1400" b="0" i="0" dirty="0">
                <a:effectLst/>
                <a:latin typeface="-apple-system"/>
              </a:rPr>
              <a:t>가구 유무</a:t>
            </a:r>
            <a:endParaRPr lang="en-US" altLang="ko-KR" sz="1400" dirty="0"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Tenant Preferred: Type of Tenant Preferred by the Owner or Agent. </a:t>
            </a:r>
            <a:r>
              <a:rPr lang="ko-KR" altLang="en-US" sz="1400" b="0" i="0" dirty="0">
                <a:effectLst/>
                <a:latin typeface="-apple-system"/>
              </a:rPr>
              <a:t>어떤 임차인에게 선호되는지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Bathroom: Number of Bathrooms. </a:t>
            </a:r>
            <a:r>
              <a:rPr lang="ko-KR" altLang="en-US" sz="1400" b="0" i="0" dirty="0">
                <a:effectLst/>
                <a:latin typeface="-apple-system"/>
              </a:rPr>
              <a:t>욕실의 수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400" b="0" i="0" dirty="0">
                <a:effectLst/>
                <a:latin typeface="-apple-system"/>
              </a:rPr>
              <a:t>Point of Contact: Whom should you contact for more information regarding the Houses/Apartments/Flats. </a:t>
            </a:r>
            <a:r>
              <a:rPr lang="ko-KR" altLang="en-US" sz="1400" b="0" i="0" dirty="0" err="1">
                <a:effectLst/>
                <a:latin typeface="-apple-system"/>
              </a:rPr>
              <a:t>컨택</a:t>
            </a:r>
            <a:r>
              <a:rPr lang="ko-KR" altLang="en-US" sz="1400" b="0" i="0" dirty="0">
                <a:effectLst/>
                <a:latin typeface="-apple-system"/>
              </a:rPr>
              <a:t> 포인트</a:t>
            </a:r>
          </a:p>
        </p:txBody>
      </p:sp>
    </p:spTree>
    <p:extLst>
      <p:ext uri="{BB962C8B-B14F-4D97-AF65-F5344CB8AC3E}">
        <p14:creationId xmlns:p14="http://schemas.microsoft.com/office/powerpoint/2010/main" val="306531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352225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03085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셋의 구조 및 특징</a:t>
            </a:r>
            <a:endParaRPr kumimoji="1" lang="en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863820"/>
            <a:ext cx="497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2-1. 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변수 삭제와 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D25B5-8DD6-C521-E9A4-1C524ACC986A}"/>
              </a:ext>
            </a:extLst>
          </p:cNvPr>
          <p:cNvSpPr txBox="1"/>
          <p:nvPr/>
        </p:nvSpPr>
        <p:spPr>
          <a:xfrm>
            <a:off x="1574264" y="1720424"/>
            <a:ext cx="103332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삭제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Posted On(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공고 날짜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2022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4~7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 기간의 단기간의 데이터로 시계열 분석을 통해 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임대료 경향성을 분석 하기에 부적합 판단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ko-KR" altLang="en-US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6F735F-15C2-5D46-AE4E-50B3CE5DE8CA}"/>
              </a:ext>
            </a:extLst>
          </p:cNvPr>
          <p:cNvSpPr/>
          <p:nvPr/>
        </p:nvSpPr>
        <p:spPr>
          <a:xfrm>
            <a:off x="2416241" y="4242070"/>
            <a:ext cx="1579045" cy="36933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 out of 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E72541-E44D-11F0-480B-1640AAE69495}"/>
              </a:ext>
            </a:extLst>
          </p:cNvPr>
          <p:cNvSpPr/>
          <p:nvPr/>
        </p:nvSpPr>
        <p:spPr>
          <a:xfrm>
            <a:off x="2600308" y="4222724"/>
            <a:ext cx="324167" cy="440108"/>
          </a:xfrm>
          <a:prstGeom prst="rect">
            <a:avLst/>
          </a:prstGeom>
          <a:solidFill>
            <a:srgbClr val="2B40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B6A63-6A4A-292E-B44B-9A3FFD7FBBB9}"/>
              </a:ext>
            </a:extLst>
          </p:cNvPr>
          <p:cNvSpPr txBox="1"/>
          <p:nvPr/>
        </p:nvSpPr>
        <p:spPr>
          <a:xfrm>
            <a:off x="1574265" y="3376378"/>
            <a:ext cx="96078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분할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Floor(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 층의 몇 층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TotalFloor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 건물 층수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 </a:t>
            </a:r>
            <a:r>
              <a:rPr lang="en-US" altLang="ko-KR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RentFloor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임대층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astype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(int)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로 분할 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/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 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F846855-EF62-A15A-002D-79F9A32597FC}"/>
              </a:ext>
            </a:extLst>
          </p:cNvPr>
          <p:cNvCxnSpPr>
            <a:cxnSpLocks/>
          </p:cNvCxnSpPr>
          <p:nvPr/>
        </p:nvCxnSpPr>
        <p:spPr>
          <a:xfrm>
            <a:off x="1629459" y="3035622"/>
            <a:ext cx="9552690" cy="0"/>
          </a:xfrm>
          <a:prstGeom prst="line">
            <a:avLst/>
          </a:prstGeom>
          <a:ln w="635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F05665-720D-794C-8944-41C4F8462AA4}"/>
              </a:ext>
            </a:extLst>
          </p:cNvPr>
          <p:cNvSpPr/>
          <p:nvPr/>
        </p:nvSpPr>
        <p:spPr>
          <a:xfrm>
            <a:off x="3466582" y="4222724"/>
            <a:ext cx="324167" cy="440108"/>
          </a:xfrm>
          <a:prstGeom prst="rect">
            <a:avLst/>
          </a:prstGeom>
          <a:solidFill>
            <a:srgbClr val="E3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839A8D-F6D7-AAC3-D1C3-181CD4A09F7D}"/>
              </a:ext>
            </a:extLst>
          </p:cNvPr>
          <p:cNvSpPr/>
          <p:nvPr/>
        </p:nvSpPr>
        <p:spPr>
          <a:xfrm>
            <a:off x="4516955" y="4242070"/>
            <a:ext cx="2895899" cy="36933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ground</a:t>
            </a:r>
            <a:r>
              <a:rPr lang="en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out of 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7F8B4F-9160-62BE-3700-EB1A65FDBFC4}"/>
              </a:ext>
            </a:extLst>
          </p:cNvPr>
          <p:cNvSpPr/>
          <p:nvPr/>
        </p:nvSpPr>
        <p:spPr>
          <a:xfrm>
            <a:off x="5123448" y="4222724"/>
            <a:ext cx="873309" cy="440108"/>
          </a:xfrm>
          <a:prstGeom prst="rect">
            <a:avLst/>
          </a:prstGeom>
          <a:solidFill>
            <a:srgbClr val="2B40DB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CFD80F-E0AE-DC59-3845-EE1E79BC3A94}"/>
              </a:ext>
            </a:extLst>
          </p:cNvPr>
          <p:cNvSpPr/>
          <p:nvPr/>
        </p:nvSpPr>
        <p:spPr>
          <a:xfrm>
            <a:off x="6518427" y="4222724"/>
            <a:ext cx="324167" cy="440108"/>
          </a:xfrm>
          <a:prstGeom prst="rect">
            <a:avLst/>
          </a:prstGeom>
          <a:solidFill>
            <a:srgbClr val="E3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ECEF4-4117-6949-52B0-94872D492553}"/>
              </a:ext>
            </a:extLst>
          </p:cNvPr>
          <p:cNvSpPr txBox="1"/>
          <p:nvPr/>
        </p:nvSpPr>
        <p:spPr>
          <a:xfrm>
            <a:off x="4516955" y="4789860"/>
            <a:ext cx="5436170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Lower basement 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지하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-2,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Upper basement </a:t>
            </a:r>
            <a:r>
              <a:rPr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반지하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-1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ground: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122E6-3E01-BF52-6854-6BBB8FDE3131}"/>
              </a:ext>
            </a:extLst>
          </p:cNvPr>
          <p:cNvSpPr txBox="1"/>
          <p:nvPr/>
        </p:nvSpPr>
        <p:spPr>
          <a:xfrm>
            <a:off x="2072335" y="4789860"/>
            <a:ext cx="5436170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Ex) </a:t>
            </a:r>
            <a:r>
              <a:rPr lang="en-US" altLang="ko-KR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RentFloor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3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</a:t>
            </a:r>
            <a:r>
              <a:rPr lang="en-US" altLang="ko-KR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TotalFloor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5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64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[R] 11"/>
          <p:cNvCxnSpPr>
            <a:cxnSpLocks/>
          </p:cNvCxnSpPr>
          <p:nvPr/>
        </p:nvCxnSpPr>
        <p:spPr>
          <a:xfrm>
            <a:off x="824865" y="748665"/>
            <a:ext cx="15240" cy="612711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>
            <a:cxnSpLocks/>
          </p:cNvCxnSpPr>
          <p:nvPr/>
        </p:nvCxnSpPr>
        <p:spPr>
          <a:xfrm>
            <a:off x="819150" y="1352225"/>
            <a:ext cx="11354435" cy="635"/>
          </a:xfrm>
          <a:prstGeom prst="line">
            <a:avLst/>
          </a:prstGeom>
          <a:ln w="12700" cap="flat" cmpd="sng">
            <a:solidFill>
              <a:srgbClr val="28282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81"/>
          <p:cNvSpPr txBox="1">
            <a:spLocks/>
          </p:cNvSpPr>
          <p:nvPr/>
        </p:nvSpPr>
        <p:spPr>
          <a:xfrm>
            <a:off x="695325" y="351670"/>
            <a:ext cx="303085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셋의 구조 및 특징</a:t>
            </a:r>
            <a:endParaRPr kumimoji="1" lang="en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66" name="도형 83"/>
          <p:cNvCxnSpPr/>
          <p:nvPr/>
        </p:nvCxnSpPr>
        <p:spPr>
          <a:xfrm>
            <a:off x="287020" y="737870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84"/>
          <p:cNvCxnSpPr/>
          <p:nvPr/>
        </p:nvCxnSpPr>
        <p:spPr>
          <a:xfrm>
            <a:off x="287020" y="252095"/>
            <a:ext cx="11620500" cy="1270"/>
          </a:xfrm>
          <a:prstGeom prst="straightConnector1">
            <a:avLst/>
          </a:prstGeom>
          <a:ln w="9525" cap="flat" cmpd="sng">
            <a:solidFill>
              <a:srgbClr val="282828">
                <a:alpha val="100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20FC0A-A06C-C988-80D4-A0254DF80B63}"/>
              </a:ext>
            </a:extLst>
          </p:cNvPr>
          <p:cNvSpPr txBox="1"/>
          <p:nvPr/>
        </p:nvSpPr>
        <p:spPr>
          <a:xfrm>
            <a:off x="992505" y="863820"/>
            <a:ext cx="497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2-2 </a:t>
            </a:r>
            <a:r>
              <a:rPr kumimoji="1" lang="ko-KR" altLang="en-US" sz="2000" dirty="0" err="1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요약통계량</a:t>
            </a:r>
            <a:r>
              <a:rPr kumimoji="1" lang="ko-KR" altLang="en-US" sz="2000" dirty="0">
                <a:solidFill>
                  <a:srgbClr val="2B40DB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확인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D25B5-8DD6-C521-E9A4-1C524ACC986A}"/>
              </a:ext>
            </a:extLst>
          </p:cNvPr>
          <p:cNvSpPr txBox="1"/>
          <p:nvPr/>
        </p:nvSpPr>
        <p:spPr>
          <a:xfrm>
            <a:off x="1574264" y="1838000"/>
            <a:ext cx="831618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이상점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Rent(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임대료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중앙값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(16000)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평균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(34993)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약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배정도의 차이가 보임 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=&gt;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이상치 존재할 것으로 예상됨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확인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7F9B4-38B2-C950-0AE6-160A7697773E}"/>
              </a:ext>
            </a:extLst>
          </p:cNvPr>
          <p:cNvSpPr txBox="1"/>
          <p:nvPr/>
        </p:nvSpPr>
        <p:spPr>
          <a:xfrm>
            <a:off x="1574264" y="3202181"/>
            <a:ext cx="8316185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이상측 확인결과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=&gt;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임대료 이상치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151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파악됨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0.032%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비중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kumimoji="1" lang="ko-KR" altLang="en-US" sz="1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ko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77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1388</Words>
  <Application>Microsoft Office PowerPoint</Application>
  <PresentationFormat>와이드스크린</PresentationFormat>
  <Paragraphs>231</Paragraphs>
  <Slides>21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-apple-system</vt:lpstr>
      <vt:lpstr>Pretendard</vt:lpstr>
      <vt:lpstr>Pretendard Black</vt:lpstr>
      <vt:lpstr>Pretendard Light</vt:lpstr>
      <vt:lpstr>Pretendard Medium</vt:lpstr>
      <vt:lpstr>Pretendard SemiBold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정혜영</dc:creator>
  <cp:lastModifiedBy>정혜영</cp:lastModifiedBy>
  <cp:revision>15</cp:revision>
  <dcterms:created xsi:type="dcterms:W3CDTF">2023-12-02T15:20:01Z</dcterms:created>
  <dcterms:modified xsi:type="dcterms:W3CDTF">2023-12-06T06:33:40Z</dcterms:modified>
</cp:coreProperties>
</file>